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7"/>
  </p:notesMasterIdLst>
  <p:handoutMasterIdLst>
    <p:handoutMasterId r:id="rId78"/>
  </p:handoutMasterIdLst>
  <p:sldIdLst>
    <p:sldId id="301" r:id="rId3"/>
    <p:sldId id="307" r:id="rId4"/>
    <p:sldId id="308" r:id="rId5"/>
    <p:sldId id="309" r:id="rId6"/>
    <p:sldId id="305" r:id="rId7"/>
    <p:sldId id="310" r:id="rId8"/>
    <p:sldId id="311" r:id="rId9"/>
    <p:sldId id="312" r:id="rId10"/>
    <p:sldId id="313" r:id="rId11"/>
    <p:sldId id="314" r:id="rId12"/>
    <p:sldId id="315" r:id="rId13"/>
    <p:sldId id="332" r:id="rId14"/>
    <p:sldId id="316" r:id="rId15"/>
    <p:sldId id="319" r:id="rId16"/>
    <p:sldId id="317" r:id="rId17"/>
    <p:sldId id="320" r:id="rId18"/>
    <p:sldId id="331" r:id="rId19"/>
    <p:sldId id="321" r:id="rId20"/>
    <p:sldId id="322" r:id="rId21"/>
    <p:sldId id="323" r:id="rId22"/>
    <p:sldId id="324" r:id="rId23"/>
    <p:sldId id="333" r:id="rId24"/>
    <p:sldId id="334" r:id="rId25"/>
    <p:sldId id="335" r:id="rId26"/>
    <p:sldId id="336" r:id="rId27"/>
    <p:sldId id="325" r:id="rId28"/>
    <p:sldId id="338" r:id="rId29"/>
    <p:sldId id="339" r:id="rId30"/>
    <p:sldId id="326" r:id="rId31"/>
    <p:sldId id="337" r:id="rId32"/>
    <p:sldId id="327" r:id="rId33"/>
    <p:sldId id="328" r:id="rId34"/>
    <p:sldId id="329" r:id="rId35"/>
    <p:sldId id="330" r:id="rId36"/>
    <p:sldId id="340" r:id="rId37"/>
    <p:sldId id="341" r:id="rId38"/>
    <p:sldId id="349" r:id="rId39"/>
    <p:sldId id="342" r:id="rId40"/>
    <p:sldId id="343" r:id="rId41"/>
    <p:sldId id="344" r:id="rId42"/>
    <p:sldId id="345" r:id="rId43"/>
    <p:sldId id="350" r:id="rId44"/>
    <p:sldId id="352" r:id="rId45"/>
    <p:sldId id="351" r:id="rId46"/>
    <p:sldId id="379" r:id="rId47"/>
    <p:sldId id="347" r:id="rId48"/>
    <p:sldId id="348"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2" r:id="rId68"/>
    <p:sldId id="371" r:id="rId69"/>
    <p:sldId id="373" r:id="rId70"/>
    <p:sldId id="374" r:id="rId71"/>
    <p:sldId id="375" r:id="rId72"/>
    <p:sldId id="376" r:id="rId73"/>
    <p:sldId id="377" r:id="rId74"/>
    <p:sldId id="378" r:id="rId75"/>
    <p:sldId id="306" r:id="rId7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71" autoAdjust="0"/>
    <p:restoredTop sz="94364" autoAdjust="0"/>
  </p:normalViewPr>
  <p:slideViewPr>
    <p:cSldViewPr snapToGrid="0" snapToObjects="1">
      <p:cViewPr varScale="1">
        <p:scale>
          <a:sx n="65" d="100"/>
          <a:sy n="65" d="100"/>
        </p:scale>
        <p:origin x="120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0280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31.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5.vml"/><Relationship Id="rId4" Type="http://schemas.openxmlformats.org/officeDocument/2006/relationships/image" Target="../media/image32.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1.xml"/><Relationship Id="rId1" Type="http://schemas.openxmlformats.org/officeDocument/2006/relationships/vmlDrawing" Target="../drawings/vmlDrawing6.vml"/><Relationship Id="rId4" Type="http://schemas.openxmlformats.org/officeDocument/2006/relationships/image" Target="../media/image33.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182672721"/>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6170"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solidFill>
                  <a:schemeClr val="tx1"/>
                </a:solidFill>
                <a:latin typeface="+mn-lt"/>
              </a:rPr>
              <a:t>Chapter </a:t>
            </a:r>
            <a:r>
              <a:rPr lang="en-US" b="1" dirty="0" smtClean="0">
                <a:solidFill>
                  <a:schemeClr val="tx1"/>
                </a:solidFill>
                <a:latin typeface="+mn-lt"/>
              </a:rPr>
              <a:t>16</a:t>
            </a:r>
            <a:endParaRPr lang="en-US" b="1" dirty="0">
              <a:solidFill>
                <a:schemeClr val="tx1"/>
              </a:solidFill>
              <a:latin typeface="+mn-lt"/>
            </a:endParaRPr>
          </a:p>
        </p:txBody>
      </p:sp>
      <p:sp>
        <p:nvSpPr>
          <p:cNvPr id="5" name="Text Placeholder 4"/>
          <p:cNvSpPr>
            <a:spLocks noGrp="1"/>
          </p:cNvSpPr>
          <p:nvPr>
            <p:ph type="body" idx="3"/>
          </p:nvPr>
        </p:nvSpPr>
        <p:spPr>
          <a:xfrm>
            <a:off x="5029200" y="3114461"/>
            <a:ext cx="3657600" cy="874609"/>
          </a:xfrm>
        </p:spPr>
        <p:txBody>
          <a:bodyPr/>
          <a:lstStyle/>
          <a:p>
            <a:pPr algn="ctr"/>
            <a:r>
              <a:rPr lang="en-US" dirty="0">
                <a:solidFill>
                  <a:schemeClr val="tx1"/>
                </a:solidFill>
                <a:latin typeface="+mn-lt"/>
              </a:rPr>
              <a:t>Strings and </a:t>
            </a:r>
            <a:r>
              <a:rPr lang="en-US" dirty="0" smtClean="0">
                <a:solidFill>
                  <a:schemeClr val="tx1"/>
                </a:solidFill>
                <a:latin typeface="+mn-lt"/>
              </a:rPr>
              <a:t>Characters:</a:t>
            </a:r>
            <a:r>
              <a:rPr lang="en-US" baseline="0" dirty="0" smtClean="0">
                <a:solidFill>
                  <a:schemeClr val="tx1"/>
                </a:solidFill>
                <a:latin typeface="+mn-lt"/>
              </a:rPr>
              <a:t> </a:t>
            </a:r>
            <a:r>
              <a:rPr lang="en-US" dirty="0" smtClean="0">
                <a:solidFill>
                  <a:schemeClr val="tx1"/>
                </a:solidFill>
                <a:latin typeface="+mn-lt"/>
              </a:rPr>
              <a:t>A </a:t>
            </a:r>
            <a:r>
              <a:rPr lang="en-US" dirty="0">
                <a:solidFill>
                  <a:schemeClr val="tx1"/>
                </a:solidFill>
                <a:latin typeface="+mn-lt"/>
              </a:rPr>
              <a:t>Deeper Look</a:t>
            </a: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16.2 Fundamentals of Characters and Strings </a:t>
            </a:r>
            <a:r>
              <a:rPr lang="en-US" sz="2000" b="0" dirty="0" smtClean="0"/>
              <a:t>(5 of 6)</a:t>
            </a:r>
            <a:endParaRPr lang="en-IN" sz="2000" b="0" dirty="0"/>
          </a:p>
        </p:txBody>
      </p:sp>
      <p:sp>
        <p:nvSpPr>
          <p:cNvPr id="3" name="Text Placeholder 2"/>
          <p:cNvSpPr>
            <a:spLocks noGrp="1"/>
          </p:cNvSpPr>
          <p:nvPr>
            <p:ph type="body" idx="1"/>
          </p:nvPr>
        </p:nvSpPr>
        <p:spPr/>
        <p:txBody>
          <a:bodyPr/>
          <a:lstStyle/>
          <a:p>
            <a:pPr marL="0" indent="0">
              <a:buNone/>
            </a:pPr>
            <a:r>
              <a:rPr lang="en-US" sz="2400" b="1" dirty="0">
                <a:latin typeface="+mn-lt"/>
              </a:rPr>
              <a:t>Verbatim </a:t>
            </a:r>
            <a:r>
              <a:rPr lang="en-US" sz="2400" b="1" dirty="0" smtClean="0">
                <a:latin typeface="+mn-lt"/>
              </a:rPr>
              <a:t>Strings</a:t>
            </a:r>
          </a:p>
          <a:p>
            <a:r>
              <a:rPr lang="en-US" sz="2400" dirty="0">
                <a:latin typeface="+mn-lt"/>
              </a:rPr>
              <a:t>On occasion, a string will contain multiple backslash characters (this often occurs in the name of a file</a:t>
            </a:r>
            <a:r>
              <a:rPr lang="en-US" sz="2400" dirty="0" smtClean="0">
                <a:latin typeface="+mn-lt"/>
              </a:rPr>
              <a:t>).</a:t>
            </a:r>
            <a:endParaRPr lang="en-US" sz="2400" dirty="0">
              <a:latin typeface="+mn-lt"/>
            </a:endParaRPr>
          </a:p>
          <a:p>
            <a:r>
              <a:rPr lang="en-US" sz="2400" dirty="0">
                <a:latin typeface="+mn-lt"/>
              </a:rPr>
              <a:t>To avoid excessive backslash characters, it’s possible to exclude escape sequences and interpret all the characters in a string literally, using the @ character to create what’s known as a verbatim </a:t>
            </a:r>
            <a:r>
              <a:rPr lang="en-US" sz="2400" dirty="0">
                <a:latin typeface="Consolas" panose="020B0609020204030204" pitchFamily="49" charset="0"/>
              </a:rPr>
              <a:t>string</a:t>
            </a:r>
            <a:r>
              <a:rPr lang="en-US" sz="2400" dirty="0" smtClean="0">
                <a:latin typeface="Consolas" panose="020B0609020204030204" pitchFamily="49" charset="0"/>
              </a:rPr>
              <a:t>.</a:t>
            </a:r>
            <a:endParaRPr lang="en-US" sz="2400" dirty="0">
              <a:latin typeface="+mn-lt"/>
            </a:endParaRPr>
          </a:p>
          <a:p>
            <a:r>
              <a:rPr lang="en-US" sz="2400" dirty="0">
                <a:latin typeface="+mn-lt"/>
              </a:rPr>
              <a:t>Backslashes within the double quotation marks following the @ character are not considered escape sequences.</a:t>
            </a:r>
            <a:endParaRPr lang="en-IN" sz="2400" dirty="0">
              <a:latin typeface="+mn-lt"/>
            </a:endParaRPr>
          </a:p>
        </p:txBody>
      </p:sp>
    </p:spTree>
    <p:extLst>
      <p:ext uri="{BB962C8B-B14F-4D97-AF65-F5344CB8AC3E}">
        <p14:creationId xmlns:p14="http://schemas.microsoft.com/office/powerpoint/2010/main" val="3551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16.2 Fundamentals of Characters and Strings </a:t>
            </a:r>
            <a:r>
              <a:rPr lang="en-US" sz="2000" b="0" dirty="0" smtClean="0"/>
              <a:t>(6 </a:t>
            </a:r>
            <a:r>
              <a:rPr lang="en-US" sz="2000" b="0" dirty="0"/>
              <a:t>of 6)</a:t>
            </a:r>
            <a:endParaRPr lang="en-IN" dirty="0"/>
          </a:p>
        </p:txBody>
      </p:sp>
      <p:sp>
        <p:nvSpPr>
          <p:cNvPr id="3" name="Text Placeholder 2"/>
          <p:cNvSpPr>
            <a:spLocks noGrp="1"/>
          </p:cNvSpPr>
          <p:nvPr>
            <p:ph type="body" idx="1"/>
          </p:nvPr>
        </p:nvSpPr>
        <p:spPr>
          <a:xfrm>
            <a:off x="457200" y="1600200"/>
            <a:ext cx="8229600" cy="483973"/>
          </a:xfrm>
        </p:spPr>
        <p:txBody>
          <a:bodyPr/>
          <a:lstStyle/>
          <a:p>
            <a:r>
              <a:rPr lang="en-US" sz="2400" dirty="0">
                <a:latin typeface="+mn-lt"/>
              </a:rPr>
              <a:t>For example, consider </a:t>
            </a:r>
            <a:endParaRPr lang="en-US" sz="2400" dirty="0" smtClean="0">
              <a:latin typeface="+mn-lt"/>
            </a:endParaRPr>
          </a:p>
          <a:p>
            <a:pPr lvl="1"/>
            <a:r>
              <a:rPr lang="en-US" sz="2400" dirty="0">
                <a:latin typeface="+mn-lt"/>
              </a:rPr>
              <a:t> </a:t>
            </a:r>
          </a:p>
        </p:txBody>
      </p:sp>
      <p:pic>
        <p:nvPicPr>
          <p:cNvPr id="7" name="Picture 6" descr="String file equals double quote c colon back slash back slash my folder back slash back slash my sub folder back slash back slash my file period t x t double quote semicolon."/>
          <p:cNvPicPr>
            <a:picLocks noChangeAspect="1"/>
          </p:cNvPicPr>
          <p:nvPr/>
        </p:nvPicPr>
        <p:blipFill rotWithShape="1">
          <a:blip r:embed="rId2"/>
          <a:srcRect l="4235" t="18470" r="2302" b="25089"/>
          <a:stretch/>
        </p:blipFill>
        <p:spPr>
          <a:xfrm>
            <a:off x="1307683" y="2178978"/>
            <a:ext cx="7357086" cy="299326"/>
          </a:xfrm>
          <a:prstGeom prst="rect">
            <a:avLst/>
          </a:prstGeom>
        </p:spPr>
      </p:pic>
      <p:sp>
        <p:nvSpPr>
          <p:cNvPr id="6" name="Text Placeholder 5"/>
          <p:cNvSpPr>
            <a:spLocks noGrp="1"/>
          </p:cNvSpPr>
          <p:nvPr>
            <p:ph type="body" idx="2"/>
          </p:nvPr>
        </p:nvSpPr>
        <p:spPr>
          <a:xfrm>
            <a:off x="457200" y="2554735"/>
            <a:ext cx="8229600" cy="807301"/>
          </a:xfrm>
        </p:spPr>
        <p:txBody>
          <a:bodyPr/>
          <a:lstStyle/>
          <a:p>
            <a:r>
              <a:rPr lang="en-US" sz="2400" dirty="0">
                <a:latin typeface="+mn-lt"/>
              </a:rPr>
              <a:t>Using the verbatim string syntax, the assignment can be altered to</a:t>
            </a:r>
          </a:p>
          <a:p>
            <a:pPr lvl="1"/>
            <a:r>
              <a:rPr lang="en-US" sz="2400" dirty="0">
                <a:latin typeface="+mn-lt"/>
              </a:rPr>
              <a:t> </a:t>
            </a:r>
          </a:p>
        </p:txBody>
      </p:sp>
      <p:pic>
        <p:nvPicPr>
          <p:cNvPr id="8" name="Picture 7" descr="String file equals at symbol double quote c colon back slash my folder back slash my sub folder back slash my file period t x t double quote semicolon."/>
          <p:cNvPicPr>
            <a:picLocks noChangeAspect="1"/>
          </p:cNvPicPr>
          <p:nvPr/>
        </p:nvPicPr>
        <p:blipFill rotWithShape="1">
          <a:blip r:embed="rId3"/>
          <a:srcRect l="4431" t="20354" r="2546" b="28630"/>
          <a:stretch/>
        </p:blipFill>
        <p:spPr>
          <a:xfrm>
            <a:off x="1324688" y="3493644"/>
            <a:ext cx="7353036" cy="281534"/>
          </a:xfrm>
          <a:prstGeom prst="rect">
            <a:avLst/>
          </a:prstGeom>
        </p:spPr>
      </p:pic>
    </p:spTree>
    <p:extLst>
      <p:ext uri="{BB962C8B-B14F-4D97-AF65-F5344CB8AC3E}">
        <p14:creationId xmlns:p14="http://schemas.microsoft.com/office/powerpoint/2010/main" val="1056924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16.3 </a:t>
            </a:r>
            <a:r>
              <a:rPr lang="en-US" dirty="0">
                <a:latin typeface="Consolas" panose="020B0609020204030204" pitchFamily="49" charset="0"/>
              </a:rPr>
              <a:t>S</a:t>
            </a:r>
            <a:r>
              <a:rPr lang="en-US" dirty="0" smtClean="0">
                <a:latin typeface="Consolas" panose="020B0609020204030204" pitchFamily="49" charset="0"/>
              </a:rPr>
              <a:t>tring</a:t>
            </a:r>
            <a:r>
              <a:rPr lang="en-US" dirty="0" smtClean="0"/>
              <a:t> </a:t>
            </a:r>
            <a:r>
              <a:rPr lang="en-US" dirty="0"/>
              <a:t>Constructors</a:t>
            </a:r>
            <a:endParaRPr lang="en-IN" dirty="0"/>
          </a:p>
        </p:txBody>
      </p:sp>
      <p:sp>
        <p:nvSpPr>
          <p:cNvPr id="3" name="Text Placeholder 2"/>
          <p:cNvSpPr>
            <a:spLocks noGrp="1"/>
          </p:cNvSpPr>
          <p:nvPr>
            <p:ph type="body" idx="1"/>
          </p:nvPr>
        </p:nvSpPr>
        <p:spPr/>
        <p:txBody>
          <a:bodyPr/>
          <a:lstStyle/>
          <a:p>
            <a:r>
              <a:rPr lang="en-US" altLang="en-US" sz="2400" dirty="0" smtClean="0">
                <a:latin typeface="+mn-lt"/>
              </a:rPr>
              <a:t>Figure </a:t>
            </a:r>
            <a:r>
              <a:rPr lang="en-US" altLang="en-US" sz="2400" dirty="0">
                <a:latin typeface="+mn-lt"/>
              </a:rPr>
              <a:t>16.1 demonstrates </a:t>
            </a:r>
            <a:r>
              <a:rPr lang="en-US" altLang="en-US" sz="2400" dirty="0" smtClean="0">
                <a:latin typeface="+mn-lt"/>
              </a:rPr>
              <a:t>three </a:t>
            </a:r>
            <a:r>
              <a:rPr lang="en-US" altLang="en-US" sz="2400" dirty="0">
                <a:latin typeface="Consolas" panose="020B0609020204030204" pitchFamily="49" charset="0"/>
              </a:rPr>
              <a:t>string</a:t>
            </a:r>
            <a:r>
              <a:rPr lang="en-US" altLang="en-US" sz="2400" dirty="0">
                <a:latin typeface="+mn-lt"/>
              </a:rPr>
              <a:t> </a:t>
            </a:r>
            <a:r>
              <a:rPr lang="en-US" altLang="en-US" sz="2400" dirty="0" smtClean="0">
                <a:latin typeface="+mn-lt"/>
              </a:rPr>
              <a:t>constructors.</a:t>
            </a:r>
            <a:endParaRPr lang="en-US" altLang="en-US" sz="2400" dirty="0">
              <a:latin typeface="+mn-lt"/>
            </a:endParaRPr>
          </a:p>
        </p:txBody>
      </p:sp>
    </p:spTree>
    <p:extLst>
      <p:ext uri="{BB962C8B-B14F-4D97-AF65-F5344CB8AC3E}">
        <p14:creationId xmlns:p14="http://schemas.microsoft.com/office/powerpoint/2010/main" val="327560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16.1 Demonstrating </a:t>
            </a:r>
            <a:r>
              <a:rPr lang="en-US" altLang="en-US" dirty="0">
                <a:latin typeface="Consolas" panose="020B0609020204030204" pitchFamily="49" charset="0"/>
              </a:rPr>
              <a:t>String</a:t>
            </a:r>
            <a:r>
              <a:rPr lang="en-US" altLang="en-US" dirty="0"/>
              <a:t> Class </a:t>
            </a:r>
            <a:r>
              <a:rPr lang="en-US" altLang="en-US" dirty="0" smtClean="0"/>
              <a:t>Constructors </a:t>
            </a:r>
            <a:r>
              <a:rPr lang="en-IN" sz="2000" b="0" dirty="0" smtClean="0"/>
              <a:t>(1 </a:t>
            </a:r>
            <a:r>
              <a:rPr lang="en-IN" sz="2000" b="0" dirty="0"/>
              <a:t>of 2</a:t>
            </a:r>
            <a:r>
              <a:rPr lang="en-IN" sz="2000" b="0" dirty="0" smtClean="0"/>
              <a:t>)</a:t>
            </a:r>
            <a:endParaRPr lang="en-IN" sz="2000" b="0" dirty="0"/>
          </a:p>
        </p:txBody>
      </p:sp>
      <p:pic>
        <p:nvPicPr>
          <p:cNvPr id="3" name="Picture 2" descr="Program code to demonstrate three of class string’s constructors. Line 1: forward slash, forward slash, f i g period 16.1, colon, string constructor, period, c s. Line 2: forward slash, forward slash, demonstrating string class constructors period. Line 3: using system, semicolon. Line 4: blank. Line 5: class string constructor. Line 6: left brace. Line 7, indented once: static void main, left parenthesis, right parenthesis. Line 8, indented once: left brace. Line 9, indented twice: forward slash, forward slash, string initialization. Line 10, indented twice: c h a r, left bracket, right bracket, character array, =. Line 11, indented three times: left brace, open single quote, b, close single quote, comma, open single quote, i, close single quote, comma, open single quote, r, close single quote, comma, open single quote, t, close single quote, comma, open single quote, h, close single quote, comma, open single quote, close single quote, comma, open single quote, d, close single quote, comma, open single quote, a, close single quote, comma, open single quote, y, close single quote, right brace, semicolon. Line 12, indented twice: v a r original string, =, open quotes, welcome to c, hash, programming exclamation point, close quotes, semicolon. Line 13, indented twice: v a r string 1 = original string, semicolon. Line 14, indented twice: v a r string 2 = new string, left parenthesis, character array, right parenthesis, semicolon. Line 15, indented twice: v a r string 3 = new string, left parenthesis, character array, comma 6 comma 3, right parenthesis, semicolon. Line 16, indented twice: v a r string 4 = new string, left parenthesis, open single quote, c, close single quote, comma 5, right parenthesis, semicolon. Line 17, indented twice: blank. Line 18, indented twice: console, period, write line, left parenthesis, dollar, open quotes, string 1 =, back slash, close quotes, left brace string 1 right brace, back slash, open quotes, back slash, n, close quotes, +. Line 19, indented three times: dollar, open quotes, string 2 =, back slash, close quotes, left brace string 2 right brace, back slash, open quotes, back slash, n, close quotes, +. Line 20, indented three times: dollar, open quotes, string 3 =, back slash, close quotes, left brace string 3 right brace, back slash, open quotes, back slash, n, close quotes, +. Line 21, indented three times: dollar, open quotes, string 4 =, back slash, close quotes, left brace string 4 right brace, back slash, open quotes, back slash, n, close quotes, right parenthesis, semicolon.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629844"/>
            <a:ext cx="7557025" cy="4368329"/>
          </a:xfrm>
          <a:prstGeom prst="rect">
            <a:avLst/>
          </a:prstGeom>
        </p:spPr>
      </p:pic>
    </p:spTree>
    <p:extLst>
      <p:ext uri="{BB962C8B-B14F-4D97-AF65-F5344CB8AC3E}">
        <p14:creationId xmlns:p14="http://schemas.microsoft.com/office/powerpoint/2010/main" val="2867191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16.1 Demonstrating </a:t>
            </a:r>
            <a:r>
              <a:rPr lang="en-US" altLang="en-US" dirty="0">
                <a:latin typeface="Consolas" panose="020B0609020204030204" pitchFamily="49" charset="0"/>
              </a:rPr>
              <a:t>String</a:t>
            </a:r>
            <a:r>
              <a:rPr lang="en-US" altLang="en-US" dirty="0"/>
              <a:t> Class Constructors </a:t>
            </a:r>
            <a:r>
              <a:rPr lang="en-IN" sz="2000" b="0" dirty="0" smtClean="0"/>
              <a:t>(2 </a:t>
            </a:r>
            <a:r>
              <a:rPr lang="en-IN" sz="2000" b="0" dirty="0"/>
              <a:t>of 2)</a:t>
            </a:r>
            <a:endParaRPr lang="en-IN" dirty="0"/>
          </a:p>
        </p:txBody>
      </p:sp>
      <p:pic>
        <p:nvPicPr>
          <p:cNvPr id="6" name="Picture 5" descr="Program code to demonstrate string class constructors. Line 1: string 1 =, open quotes, welcome to c, hash, programming exclamation point, close quotes. Line 2: string 2 =, open quotes, birth day, close quotes. Line 3: string 3 =, open quotes, day, close quotes. Line 4: string 4 =, open quotes, c c c c c, close quotes."/>
          <p:cNvPicPr>
            <a:picLocks noChangeAspect="1"/>
          </p:cNvPicPr>
          <p:nvPr/>
        </p:nvPicPr>
        <p:blipFill rotWithShape="1">
          <a:blip r:embed="rId2">
            <a:extLst>
              <a:ext uri="{28A0092B-C50C-407E-A947-70E740481C1C}">
                <a14:useLocalDpi xmlns:a14="http://schemas.microsoft.com/office/drawing/2010/main" val="0"/>
              </a:ext>
            </a:extLst>
          </a:blip>
          <a:srcRect l="1754" t="9709" r="5808"/>
          <a:stretch/>
        </p:blipFill>
        <p:spPr>
          <a:xfrm>
            <a:off x="536939" y="2873592"/>
            <a:ext cx="8076138" cy="1237414"/>
          </a:xfrm>
          <a:prstGeom prst="rect">
            <a:avLst/>
          </a:prstGeom>
        </p:spPr>
      </p:pic>
    </p:spTree>
    <p:extLst>
      <p:ext uri="{BB962C8B-B14F-4D97-AF65-F5344CB8AC3E}">
        <p14:creationId xmlns:p14="http://schemas.microsoft.com/office/powerpoint/2010/main" val="3532842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Engineering Observation 16.1</a:t>
            </a:r>
          </a:p>
        </p:txBody>
      </p:sp>
      <p:sp>
        <p:nvSpPr>
          <p:cNvPr id="3" name="Text Placeholder 2"/>
          <p:cNvSpPr>
            <a:spLocks noGrp="1"/>
          </p:cNvSpPr>
          <p:nvPr>
            <p:ph type="body" idx="1"/>
          </p:nvPr>
        </p:nvSpPr>
        <p:spPr/>
        <p:txBody>
          <a:bodyPr/>
          <a:lstStyle/>
          <a:p>
            <a:pPr marL="0" indent="0">
              <a:buNone/>
            </a:pPr>
            <a:r>
              <a:rPr lang="en-IN" sz="2400" dirty="0">
                <a:latin typeface="+mn-lt"/>
              </a:rPr>
              <a:t>In most cases, it’s not necessary to make a copy of an existing </a:t>
            </a:r>
            <a:r>
              <a:rPr lang="en-IN" sz="2400" dirty="0">
                <a:latin typeface="Consolas" panose="020B0609020204030204" pitchFamily="49" charset="0"/>
              </a:rPr>
              <a:t>string</a:t>
            </a:r>
            <a:r>
              <a:rPr lang="en-IN" sz="2400" dirty="0">
                <a:latin typeface="+mn-lt"/>
              </a:rPr>
              <a:t>. All </a:t>
            </a:r>
            <a:r>
              <a:rPr lang="en-IN" sz="2400" dirty="0">
                <a:latin typeface="Consolas" panose="020B0609020204030204" pitchFamily="49" charset="0"/>
              </a:rPr>
              <a:t>strings</a:t>
            </a:r>
            <a:r>
              <a:rPr lang="en-IN" sz="2400" dirty="0">
                <a:latin typeface="+mn-lt"/>
              </a:rPr>
              <a:t> </a:t>
            </a:r>
            <a:r>
              <a:rPr lang="en-IN" sz="2400" dirty="0" smtClean="0">
                <a:latin typeface="+mn-lt"/>
              </a:rPr>
              <a:t>are immutable—their </a:t>
            </a:r>
            <a:r>
              <a:rPr lang="en-IN" sz="2400" dirty="0">
                <a:latin typeface="+mn-lt"/>
              </a:rPr>
              <a:t>character contents cannot be changed after they’re created. Also, </a:t>
            </a:r>
            <a:r>
              <a:rPr lang="en-IN" sz="2400" dirty="0" smtClean="0">
                <a:latin typeface="+mn-lt"/>
              </a:rPr>
              <a:t>if there </a:t>
            </a:r>
            <a:r>
              <a:rPr lang="en-IN" sz="2400" dirty="0">
                <a:latin typeface="+mn-lt"/>
              </a:rPr>
              <a:t>are one or more references to a </a:t>
            </a:r>
            <a:r>
              <a:rPr lang="en-IN" sz="2400" dirty="0">
                <a:latin typeface="Consolas" panose="020B0609020204030204" pitchFamily="49" charset="0"/>
              </a:rPr>
              <a:t>string</a:t>
            </a:r>
            <a:r>
              <a:rPr lang="en-IN" sz="2400" dirty="0">
                <a:latin typeface="+mn-lt"/>
              </a:rPr>
              <a:t> (or any reference-type object for that matter</a:t>
            </a:r>
            <a:r>
              <a:rPr lang="en-IN" sz="2400" dirty="0" smtClean="0">
                <a:latin typeface="+mn-lt"/>
              </a:rPr>
              <a:t>), the </a:t>
            </a:r>
            <a:r>
              <a:rPr lang="en-IN" sz="2400" dirty="0">
                <a:latin typeface="+mn-lt"/>
              </a:rPr>
              <a:t>object cannot be reclaimed by the garbage collector.</a:t>
            </a:r>
          </a:p>
        </p:txBody>
      </p:sp>
    </p:spTree>
    <p:extLst>
      <p:ext uri="{BB962C8B-B14F-4D97-AF65-F5344CB8AC3E}">
        <p14:creationId xmlns:p14="http://schemas.microsoft.com/office/powerpoint/2010/main" val="12055751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16.4 </a:t>
            </a:r>
            <a:r>
              <a:rPr lang="en-US" dirty="0">
                <a:latin typeface="Consolas" panose="020B0609020204030204" pitchFamily="49" charset="0"/>
                <a:cs typeface="Times New Roman" panose="02020603050405020304" pitchFamily="18" charset="0"/>
              </a:rPr>
              <a:t>String</a:t>
            </a:r>
            <a:r>
              <a:rPr lang="en-US" dirty="0">
                <a:latin typeface="Times New Roman" panose="02020603050405020304" pitchFamily="18" charset="0"/>
                <a:cs typeface="Times New Roman" panose="02020603050405020304" pitchFamily="18" charset="0"/>
              </a:rPr>
              <a:t> Indexer, </a:t>
            </a:r>
            <a:r>
              <a:rPr lang="en-US" dirty="0">
                <a:latin typeface="Consolas" panose="020B0609020204030204" pitchFamily="49" charset="0"/>
                <a:cs typeface="Times New Roman" panose="02020603050405020304" pitchFamily="18" charset="0"/>
              </a:rPr>
              <a:t>Length</a:t>
            </a:r>
            <a:r>
              <a:rPr lang="en-US" dirty="0">
                <a:latin typeface="Times New Roman" panose="02020603050405020304" pitchFamily="18" charset="0"/>
                <a:cs typeface="Times New Roman" panose="02020603050405020304" pitchFamily="18" charset="0"/>
              </a:rPr>
              <a:t> Property and </a:t>
            </a:r>
            <a:r>
              <a:rPr lang="en-US" dirty="0">
                <a:latin typeface="Consolas" panose="020B0609020204030204" pitchFamily="49" charset="0"/>
                <a:cs typeface="Times New Roman" panose="02020603050405020304" pitchFamily="18" charset="0"/>
              </a:rPr>
              <a:t>CopyTo</a:t>
            </a:r>
            <a:r>
              <a:rPr lang="en-US" dirty="0">
                <a:latin typeface="Times New Roman" panose="02020603050405020304" pitchFamily="18" charset="0"/>
                <a:cs typeface="Times New Roman" panose="02020603050405020304" pitchFamily="18" charset="0"/>
              </a:rPr>
              <a:t> Method</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smtClean="0">
                <a:latin typeface="+mn-lt"/>
              </a:rPr>
              <a:t>Figure </a:t>
            </a:r>
            <a:r>
              <a:rPr lang="en-US" altLang="en-US" sz="2400" dirty="0">
                <a:latin typeface="+mn-lt"/>
              </a:rPr>
              <a:t>16.2 presents the </a:t>
            </a:r>
            <a:r>
              <a:rPr lang="en-US" altLang="en-US" sz="2400" dirty="0">
                <a:latin typeface="Consolas" panose="020B0609020204030204" pitchFamily="49" charset="0"/>
              </a:rPr>
              <a:t>string</a:t>
            </a:r>
            <a:r>
              <a:rPr lang="en-US" altLang="en-US" sz="2400" dirty="0">
                <a:latin typeface="+mn-lt"/>
              </a:rPr>
              <a:t> indexer, which facilitates the retrieval of any character in the </a:t>
            </a:r>
            <a:r>
              <a:rPr lang="en-US" altLang="en-US" sz="2400" dirty="0">
                <a:latin typeface="Consolas" panose="020B0609020204030204" pitchFamily="49" charset="0"/>
              </a:rPr>
              <a:t>string</a:t>
            </a:r>
            <a:r>
              <a:rPr lang="en-US" altLang="en-US" sz="2400" dirty="0">
                <a:latin typeface="+mn-lt"/>
              </a:rPr>
              <a:t>, and the </a:t>
            </a:r>
            <a:r>
              <a:rPr lang="en-US" altLang="en-US" sz="2400" dirty="0">
                <a:latin typeface="Consolas" panose="020B0609020204030204" pitchFamily="49" charset="0"/>
              </a:rPr>
              <a:t>string</a:t>
            </a:r>
            <a:r>
              <a:rPr lang="en-US" altLang="en-US" sz="2400" dirty="0">
                <a:latin typeface="+mn-lt"/>
              </a:rPr>
              <a:t> property </a:t>
            </a:r>
            <a:r>
              <a:rPr lang="en-US" altLang="en-US" sz="2400" dirty="0">
                <a:latin typeface="Consolas" panose="020B0609020204030204" pitchFamily="49" charset="0"/>
              </a:rPr>
              <a:t>Length</a:t>
            </a:r>
            <a:r>
              <a:rPr lang="en-US" altLang="en-US" sz="2400" dirty="0">
                <a:latin typeface="+mn-lt"/>
              </a:rPr>
              <a:t>, which returns the length of the </a:t>
            </a:r>
            <a:r>
              <a:rPr lang="en-US" altLang="en-US" sz="2400" dirty="0">
                <a:latin typeface="Consolas" panose="020B0609020204030204" pitchFamily="49" charset="0"/>
              </a:rPr>
              <a:t>string</a:t>
            </a:r>
            <a:r>
              <a:rPr lang="en-US" altLang="en-US" sz="2400" dirty="0" smtClean="0">
                <a:latin typeface="+mn-lt"/>
              </a:rPr>
              <a:t>.</a:t>
            </a:r>
            <a:endParaRPr lang="en-US" altLang="en-US" sz="2400" dirty="0">
              <a:latin typeface="+mn-lt"/>
            </a:endParaRPr>
          </a:p>
          <a:p>
            <a:r>
              <a:rPr lang="en-US" altLang="en-US" sz="2400" dirty="0">
                <a:latin typeface="+mn-lt"/>
              </a:rPr>
              <a:t>The </a:t>
            </a:r>
            <a:r>
              <a:rPr lang="en-US" altLang="en-US" sz="2400" dirty="0">
                <a:latin typeface="Consolas" panose="020B0609020204030204" pitchFamily="49" charset="0"/>
              </a:rPr>
              <a:t>string</a:t>
            </a:r>
            <a:r>
              <a:rPr lang="en-US" altLang="en-US" sz="2400" dirty="0">
                <a:latin typeface="+mn-lt"/>
              </a:rPr>
              <a:t> method </a:t>
            </a:r>
            <a:r>
              <a:rPr lang="en-US" altLang="en-US" sz="2400" dirty="0">
                <a:latin typeface="Consolas" panose="020B0609020204030204" pitchFamily="49" charset="0"/>
              </a:rPr>
              <a:t>CopyTo</a:t>
            </a:r>
            <a:r>
              <a:rPr lang="en-US" altLang="en-US" sz="2400" dirty="0">
                <a:latin typeface="+mn-lt"/>
              </a:rPr>
              <a:t> copies a specified number of characters from a </a:t>
            </a:r>
            <a:r>
              <a:rPr lang="en-US" altLang="en-US" sz="2400" dirty="0">
                <a:latin typeface="Consolas" panose="020B0609020204030204" pitchFamily="49" charset="0"/>
              </a:rPr>
              <a:t>string</a:t>
            </a:r>
            <a:r>
              <a:rPr lang="en-US" altLang="en-US" sz="2400" dirty="0">
                <a:latin typeface="+mn-lt"/>
              </a:rPr>
              <a:t> into a </a:t>
            </a:r>
            <a:r>
              <a:rPr lang="en-US" altLang="en-US" sz="2400" dirty="0">
                <a:latin typeface="Consolas" panose="020B0609020204030204" pitchFamily="49" charset="0"/>
              </a:rPr>
              <a:t>char</a:t>
            </a:r>
            <a:r>
              <a:rPr lang="en-US" altLang="en-US" sz="2400" dirty="0">
                <a:latin typeface="+mn-lt"/>
              </a:rPr>
              <a:t> array.</a:t>
            </a:r>
          </a:p>
        </p:txBody>
      </p:sp>
    </p:spTree>
    <p:extLst>
      <p:ext uri="{BB962C8B-B14F-4D97-AF65-F5344CB8AC3E}">
        <p14:creationId xmlns:p14="http://schemas.microsoft.com/office/powerpoint/2010/main" val="118691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Figure 16.2 </a:t>
            </a:r>
            <a:r>
              <a:rPr lang="en-IN" dirty="0" smtClean="0">
                <a:latin typeface="Consolas" panose="020B0609020204030204" pitchFamily="49" charset="0"/>
              </a:rPr>
              <a:t>String</a:t>
            </a:r>
            <a:r>
              <a:rPr lang="en-IN" dirty="0" smtClean="0"/>
              <a:t> </a:t>
            </a:r>
            <a:r>
              <a:rPr lang="en-IN" dirty="0"/>
              <a:t>indexer, </a:t>
            </a:r>
            <a:r>
              <a:rPr lang="en-IN" dirty="0">
                <a:latin typeface="Consolas" panose="020B0609020204030204" pitchFamily="49" charset="0"/>
              </a:rPr>
              <a:t>Length</a:t>
            </a:r>
            <a:r>
              <a:rPr lang="en-IN" dirty="0"/>
              <a:t> property and </a:t>
            </a:r>
            <a:r>
              <a:rPr lang="en-IN" dirty="0">
                <a:latin typeface="Consolas" panose="020B0609020204030204" pitchFamily="49" charset="0"/>
              </a:rPr>
              <a:t>CopyTo</a:t>
            </a:r>
            <a:r>
              <a:rPr lang="en-IN" dirty="0"/>
              <a:t> </a:t>
            </a:r>
            <a:r>
              <a:rPr lang="en-IN" dirty="0" smtClean="0"/>
              <a:t>method </a:t>
            </a:r>
            <a:r>
              <a:rPr lang="en-IN" sz="2000" b="0" dirty="0" smtClean="0"/>
              <a:t>(1 of 3)</a:t>
            </a:r>
            <a:endParaRPr lang="en-IN" sz="2000" dirty="0"/>
          </a:p>
        </p:txBody>
      </p:sp>
      <p:pic>
        <p:nvPicPr>
          <p:cNvPr id="2" name="Picture 1" descr="Program code for string indexer, length property and copy to method. Line 1: forward slash, forward slash, f i g period 16.2, colon, string methods, period, c s. Line 2: forward slash, forward slash, string indexer comma length property and copy to method period. Line 3: blank. Line 4: using system, semicolon. Line 5: blank. Line 6: class string methods. Line 7: left brace. Line 8, indented once: static void main, left parenthesis, right parenthesis. Line 9, indented once: left brace. Line 10, indented twice: v a r string 1 =, open quotes, hello there, close quotes, semicolon. Line 11, indented twice: v a r character array, = new c h a r, left bracket, 5, right bracket, semicolon. Line 12, indented twice: blank. Line 13, indented twice: console, period, write line, left parenthesis, dollar, open quotes, string 1, colon, back slash, close quotes, left brace string 1 right brace, back slash, open quotes, close quotes, right parenthesis, semicolon, forward slash, forward slash, output string 1. Line 14, indented twice: blank. Line 15, indented twice: forward slash, forward slash, test length property. Line 16, indented twice: console, period, write line, left parenthesis, dollar, open quotes, length of string 1, colon, left brace string 1, period, length right brace, close quotes, right parenthesis, semicolon. Line 17,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87" y="1796955"/>
            <a:ext cx="8128827" cy="3777434"/>
          </a:xfrm>
          <a:prstGeom prst="rect">
            <a:avLst/>
          </a:prstGeom>
        </p:spPr>
      </p:pic>
    </p:spTree>
    <p:extLst>
      <p:ext uri="{BB962C8B-B14F-4D97-AF65-F5344CB8AC3E}">
        <p14:creationId xmlns:p14="http://schemas.microsoft.com/office/powerpoint/2010/main" val="2563917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16.2 </a:t>
            </a:r>
            <a:r>
              <a:rPr lang="en-IN" dirty="0" smtClean="0">
                <a:latin typeface="Consolas" panose="020B0609020204030204" pitchFamily="49" charset="0"/>
              </a:rPr>
              <a:t>String</a:t>
            </a:r>
            <a:r>
              <a:rPr lang="en-IN" dirty="0" smtClean="0"/>
              <a:t> </a:t>
            </a:r>
            <a:r>
              <a:rPr lang="en-IN" dirty="0"/>
              <a:t>indexer, </a:t>
            </a:r>
            <a:r>
              <a:rPr lang="en-IN" dirty="0">
                <a:latin typeface="Consolas" panose="020B0609020204030204" pitchFamily="49" charset="0"/>
              </a:rPr>
              <a:t>Length</a:t>
            </a:r>
            <a:r>
              <a:rPr lang="en-IN" dirty="0"/>
              <a:t> property and </a:t>
            </a:r>
            <a:r>
              <a:rPr lang="en-IN" dirty="0">
                <a:latin typeface="Consolas" panose="020B0609020204030204" pitchFamily="49" charset="0"/>
              </a:rPr>
              <a:t>CopyTo</a:t>
            </a:r>
            <a:r>
              <a:rPr lang="en-IN" dirty="0"/>
              <a:t> method </a:t>
            </a:r>
            <a:r>
              <a:rPr lang="en-IN" sz="2000" b="0" dirty="0" smtClean="0"/>
              <a:t>(2 </a:t>
            </a:r>
            <a:r>
              <a:rPr lang="en-IN" sz="2000" b="0" dirty="0"/>
              <a:t>of 3)</a:t>
            </a:r>
            <a:endParaRPr lang="en-IN" dirty="0"/>
          </a:p>
        </p:txBody>
      </p:sp>
      <p:pic>
        <p:nvPicPr>
          <p:cNvPr id="4" name="Picture 3" descr="Line 18, indented twice: forward slash, forward slash, loop through characters in string 1 and display reversed. Line 19, indented twice: console, period, write, left parenthesis, open quotes, the string reversed is, colon, close quotes, right parenthesis, semicolon. Line 20, indented twice: blank. Line 21, indented twice: for, left parenthesis, i n t, i = string 1, period, length minus 1, semicolon, i greater than or = 0, semicolon, minus minus i, right parenthesis. Line 22, indented twice: left brace. Line 23, indented three times: console, period, write, left parenthesis, string 1, left bracket, i, right bracket, right parenthesis, semicolon. Line 24, indented twice: right brace. Line 25: blank. Line 26, indented twice: forward slash, forward slash, copy characters from string 1 into character array. Line 27, indented twice: string 1, period, copy to, left parenthesis, 0 comma character array, comma 0 comma character array, period, length, right parenthesis, semicolon. Line 28, indented twice: console, period, write, left parenthesis, open quotes, back slash, n the character array is, colon, close quotes, right parenthesis, semicolon. Line 29, indented twice: blank. Line 30, indented twice: for each, left parenthesis, v a r element in character array, right parenthesis. Line 31, indented twice: left brace. Line 32, indented three times: console, period, write, left parenthesis, element, right parenthesis, semicolon. Line 33, indented twice: right brace. Line 34: blank. Line 35, indented twice: console, period, write line, left parenthesis, open quotes, back slash, n, close quotes, right parenthesis, semicolon. Line 36, indented once: right brace. Line 3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61" y="1755213"/>
            <a:ext cx="8006278" cy="4452470"/>
          </a:xfrm>
          <a:prstGeom prst="rect">
            <a:avLst/>
          </a:prstGeom>
        </p:spPr>
      </p:pic>
    </p:spTree>
    <p:extLst>
      <p:ext uri="{BB962C8B-B14F-4D97-AF65-F5344CB8AC3E}">
        <p14:creationId xmlns:p14="http://schemas.microsoft.com/office/powerpoint/2010/main" val="3355312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16.2 </a:t>
            </a:r>
            <a:r>
              <a:rPr lang="en-IN" dirty="0">
                <a:latin typeface="Consolas" panose="020B0609020204030204" pitchFamily="49" charset="0"/>
              </a:rPr>
              <a:t>String</a:t>
            </a:r>
            <a:r>
              <a:rPr lang="en-IN" dirty="0"/>
              <a:t> indexer, </a:t>
            </a:r>
            <a:r>
              <a:rPr lang="en-IN" dirty="0">
                <a:latin typeface="Consolas" panose="020B0609020204030204" pitchFamily="49" charset="0"/>
              </a:rPr>
              <a:t>Length</a:t>
            </a:r>
            <a:r>
              <a:rPr lang="en-IN" dirty="0"/>
              <a:t> property and </a:t>
            </a:r>
            <a:r>
              <a:rPr lang="en-IN" dirty="0">
                <a:latin typeface="Consolas" panose="020B0609020204030204" pitchFamily="49" charset="0"/>
              </a:rPr>
              <a:t>CopyTo</a:t>
            </a:r>
            <a:r>
              <a:rPr lang="en-IN" dirty="0"/>
              <a:t> method </a:t>
            </a:r>
            <a:r>
              <a:rPr lang="en-IN" sz="2000" b="0" dirty="0" smtClean="0"/>
              <a:t>(3 </a:t>
            </a:r>
            <a:r>
              <a:rPr lang="en-IN" sz="2000" b="0" dirty="0"/>
              <a:t>of 3)</a:t>
            </a:r>
            <a:endParaRPr lang="en-IN" dirty="0"/>
          </a:p>
        </p:txBody>
      </p:sp>
      <p:pic>
        <p:nvPicPr>
          <p:cNvPr id="6" name="Picture 5" descr="Line 1: string 1, colon, open quotes, hello there, close quotes. Line 2: length of string 1, colon, 11. Line 3: the string reversed is, colon, e r e h t o l l e h. Line 4: the character array is, colon, hell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87" y="2198479"/>
            <a:ext cx="8129226" cy="1267243"/>
          </a:xfrm>
          <a:prstGeom prst="rect">
            <a:avLst/>
          </a:prstGeom>
        </p:spPr>
      </p:pic>
    </p:spTree>
    <p:extLst>
      <p:ext uri="{BB962C8B-B14F-4D97-AF65-F5344CB8AC3E}">
        <p14:creationId xmlns:p14="http://schemas.microsoft.com/office/powerpoint/2010/main" val="1998077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2"/>
                </a:solidFill>
              </a:rPr>
              <a:t>Learning Objectives</a:t>
            </a:r>
            <a:endParaRPr lang="en-IN" dirty="0">
              <a:solidFill>
                <a:schemeClr val="tx2"/>
              </a:solidFill>
            </a:endParaRPr>
          </a:p>
        </p:txBody>
      </p:sp>
      <p:sp>
        <p:nvSpPr>
          <p:cNvPr id="3" name="Text Placeholder 2"/>
          <p:cNvSpPr>
            <a:spLocks noGrp="1"/>
          </p:cNvSpPr>
          <p:nvPr>
            <p:ph idx="1"/>
          </p:nvPr>
        </p:nvSpPr>
        <p:spPr/>
        <p:txBody>
          <a:bodyPr/>
          <a:lstStyle/>
          <a:p>
            <a:pPr marL="255600" indent="-255600">
              <a:buClr>
                <a:schemeClr val="tx2"/>
              </a:buClr>
              <a:buSzPct val="100000"/>
            </a:pPr>
            <a:r>
              <a:rPr lang="en-IN" sz="2400" dirty="0" smtClean="0">
                <a:latin typeface="+mn-lt"/>
              </a:rPr>
              <a:t>Create </a:t>
            </a:r>
            <a:r>
              <a:rPr lang="en-IN" sz="2400" dirty="0">
                <a:latin typeface="+mn-lt"/>
              </a:rPr>
              <a:t>and </a:t>
            </a:r>
            <a:r>
              <a:rPr lang="en-IN" sz="2400" dirty="0" smtClean="0">
                <a:latin typeface="+mn-lt"/>
              </a:rPr>
              <a:t>manipulate immutable character-string objects </a:t>
            </a:r>
            <a:r>
              <a:rPr lang="en-IN" sz="2400" dirty="0">
                <a:latin typeface="+mn-lt"/>
              </a:rPr>
              <a:t>of class </a:t>
            </a:r>
            <a:r>
              <a:rPr lang="en-IN" sz="2400" dirty="0">
                <a:latin typeface="Consolas" panose="020B0609020204030204" pitchFamily="49" charset="0"/>
              </a:rPr>
              <a:t>string</a:t>
            </a:r>
            <a:r>
              <a:rPr lang="en-IN" sz="2400" dirty="0">
                <a:latin typeface="+mn-lt"/>
              </a:rPr>
              <a:t> </a:t>
            </a:r>
            <a:r>
              <a:rPr lang="en-IN" sz="2400" dirty="0" smtClean="0">
                <a:latin typeface="+mn-lt"/>
              </a:rPr>
              <a:t>and mutable character-string objects </a:t>
            </a:r>
            <a:r>
              <a:rPr lang="en-IN" sz="2400" dirty="0">
                <a:latin typeface="+mn-lt"/>
              </a:rPr>
              <a:t>of </a:t>
            </a:r>
            <a:r>
              <a:rPr lang="en-IN" sz="2400" dirty="0" smtClean="0">
                <a:latin typeface="+mn-lt"/>
              </a:rPr>
              <a:t>class </a:t>
            </a:r>
            <a:r>
              <a:rPr lang="en-IN" sz="2400" dirty="0" smtClean="0">
                <a:latin typeface="Consolas" panose="020B0609020204030204" pitchFamily="49" charset="0"/>
              </a:rPr>
              <a:t>StringBuilder</a:t>
            </a:r>
            <a:r>
              <a:rPr lang="en-IN" sz="2400" dirty="0">
                <a:latin typeface="Consolas" panose="020B0609020204030204" pitchFamily="49" charset="0"/>
              </a:rPr>
              <a:t>.</a:t>
            </a:r>
          </a:p>
          <a:p>
            <a:pPr marL="255600" indent="-255600">
              <a:buClr>
                <a:schemeClr val="tx2"/>
              </a:buClr>
              <a:buSzPct val="100000"/>
            </a:pPr>
            <a:r>
              <a:rPr lang="en-IN" sz="2400" dirty="0" smtClean="0">
                <a:latin typeface="+mn-lt"/>
              </a:rPr>
              <a:t>Use </a:t>
            </a:r>
            <a:r>
              <a:rPr lang="en-IN" sz="2400" dirty="0">
                <a:latin typeface="+mn-lt"/>
              </a:rPr>
              <a:t>various methods </a:t>
            </a:r>
            <a:r>
              <a:rPr lang="en-IN" sz="2400" dirty="0" smtClean="0">
                <a:latin typeface="+mn-lt"/>
              </a:rPr>
              <a:t>of classes </a:t>
            </a:r>
            <a:r>
              <a:rPr lang="en-IN" sz="2400" dirty="0">
                <a:latin typeface="Consolas" panose="020B0609020204030204" pitchFamily="49" charset="0"/>
              </a:rPr>
              <a:t>string</a:t>
            </a:r>
            <a:r>
              <a:rPr lang="en-IN" sz="2400" dirty="0">
                <a:latin typeface="+mn-lt"/>
              </a:rPr>
              <a:t> </a:t>
            </a:r>
            <a:r>
              <a:rPr lang="en-IN" sz="2400" dirty="0" smtClean="0">
                <a:latin typeface="+mn-lt"/>
              </a:rPr>
              <a:t>and </a:t>
            </a:r>
            <a:r>
              <a:rPr lang="en-IN" sz="2400" dirty="0" smtClean="0">
                <a:latin typeface="Consolas" panose="020B0609020204030204" pitchFamily="49" charset="0"/>
              </a:rPr>
              <a:t>StringBuilder</a:t>
            </a:r>
            <a:r>
              <a:rPr lang="en-IN" sz="2400" dirty="0">
                <a:latin typeface="Consolas" panose="020B0609020204030204" pitchFamily="49" charset="0"/>
              </a:rPr>
              <a:t>.</a:t>
            </a:r>
          </a:p>
          <a:p>
            <a:pPr marL="255600" indent="-255600">
              <a:buClr>
                <a:schemeClr val="tx2"/>
              </a:buClr>
              <a:buSzPct val="100000"/>
            </a:pPr>
            <a:r>
              <a:rPr lang="en-IN" sz="2400" dirty="0" smtClean="0">
                <a:latin typeface="+mn-lt"/>
              </a:rPr>
              <a:t>Manipulate </a:t>
            </a:r>
            <a:r>
              <a:rPr lang="en-IN" sz="2400" dirty="0">
                <a:latin typeface="+mn-lt"/>
              </a:rPr>
              <a:t>character </a:t>
            </a:r>
            <a:r>
              <a:rPr lang="en-IN" sz="2400" dirty="0" smtClean="0">
                <a:latin typeface="+mn-lt"/>
              </a:rPr>
              <a:t>objects of </a:t>
            </a:r>
            <a:r>
              <a:rPr lang="en-IN" sz="2400" dirty="0">
                <a:latin typeface="Consolas" panose="020B0609020204030204" pitchFamily="49" charset="0"/>
              </a:rPr>
              <a:t>struct Char.</a:t>
            </a:r>
          </a:p>
          <a:p>
            <a:pPr marL="255600" indent="-255600">
              <a:buClr>
                <a:schemeClr val="tx2"/>
              </a:buClr>
              <a:buSzPct val="100000"/>
            </a:pPr>
            <a:r>
              <a:rPr lang="en-IN" sz="2400" dirty="0" smtClean="0">
                <a:latin typeface="+mn-lt"/>
              </a:rPr>
              <a:t>Use regular-expression classes </a:t>
            </a:r>
            <a:r>
              <a:rPr lang="en-IN" sz="2400" dirty="0">
                <a:latin typeface="Consolas" panose="020B0609020204030204" pitchFamily="49" charset="0"/>
              </a:rPr>
              <a:t>Regex</a:t>
            </a:r>
            <a:r>
              <a:rPr lang="en-IN" sz="2400" dirty="0">
                <a:latin typeface="+mn-lt"/>
              </a:rPr>
              <a:t> and </a:t>
            </a:r>
            <a:r>
              <a:rPr lang="en-IN" sz="2400" dirty="0">
                <a:latin typeface="Consolas" panose="020B0609020204030204" pitchFamily="49" charset="0"/>
              </a:rPr>
              <a:t>Match.</a:t>
            </a:r>
          </a:p>
        </p:txBody>
      </p:sp>
    </p:spTree>
    <p:extLst>
      <p:ext uri="{BB962C8B-B14F-4D97-AF65-F5344CB8AC3E}">
        <p14:creationId xmlns:p14="http://schemas.microsoft.com/office/powerpoint/2010/main" val="384456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16.1</a:t>
            </a:r>
          </a:p>
        </p:txBody>
      </p:sp>
      <p:sp>
        <p:nvSpPr>
          <p:cNvPr id="3" name="Text Placeholder 2"/>
          <p:cNvSpPr>
            <a:spLocks noGrp="1"/>
          </p:cNvSpPr>
          <p:nvPr>
            <p:ph type="body" idx="1"/>
          </p:nvPr>
        </p:nvSpPr>
        <p:spPr/>
        <p:txBody>
          <a:bodyPr/>
          <a:lstStyle/>
          <a:p>
            <a:r>
              <a:rPr lang="en-IN" sz="2400" dirty="0">
                <a:latin typeface="+mn-lt"/>
              </a:rPr>
              <a:t>Attempting to access a character that’s outside a </a:t>
            </a:r>
            <a:r>
              <a:rPr lang="en-IN" sz="2400" b="1" dirty="0">
                <a:latin typeface="Consolas" panose="020B0609020204030204" pitchFamily="49" charset="0"/>
              </a:rPr>
              <a:t>string’s</a:t>
            </a:r>
            <a:r>
              <a:rPr lang="en-IN" sz="2400" dirty="0">
                <a:latin typeface="+mn-lt"/>
              </a:rPr>
              <a:t> bounds results in an </a:t>
            </a:r>
            <a:r>
              <a:rPr lang="en-IN" sz="2400" b="1" dirty="0" smtClean="0">
                <a:latin typeface="Consolas" panose="020B0609020204030204" pitchFamily="49" charset="0"/>
              </a:rPr>
              <a:t>Index-OutOfRangeException</a:t>
            </a:r>
            <a:endParaRPr lang="en-IN" sz="2400" b="1" dirty="0">
              <a:latin typeface="Consolas" panose="020B0609020204030204" pitchFamily="49" charset="0"/>
            </a:endParaRPr>
          </a:p>
        </p:txBody>
      </p:sp>
    </p:spTree>
    <p:extLst>
      <p:ext uri="{BB962C8B-B14F-4D97-AF65-F5344CB8AC3E}">
        <p14:creationId xmlns:p14="http://schemas.microsoft.com/office/powerpoint/2010/main" val="32963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16.5 Comparing </a:t>
            </a:r>
            <a:r>
              <a:rPr lang="en-US" dirty="0" smtClean="0"/>
              <a:t>Strings </a:t>
            </a:r>
            <a:r>
              <a:rPr lang="en-US" sz="2000" b="0" dirty="0" smtClean="0"/>
              <a:t>(1 of 2)</a:t>
            </a:r>
            <a:endParaRPr lang="en-IN" sz="2000" b="0" dirty="0"/>
          </a:p>
        </p:txBody>
      </p:sp>
      <p:sp>
        <p:nvSpPr>
          <p:cNvPr id="3" name="Text Placeholder 2"/>
          <p:cNvSpPr>
            <a:spLocks noGrp="1"/>
          </p:cNvSpPr>
          <p:nvPr>
            <p:ph type="body" idx="1"/>
          </p:nvPr>
        </p:nvSpPr>
        <p:spPr>
          <a:xfrm>
            <a:off x="457200" y="1600200"/>
            <a:ext cx="8229600" cy="1359972"/>
          </a:xfrm>
        </p:spPr>
        <p:txBody>
          <a:bodyPr/>
          <a:lstStyle/>
          <a:p>
            <a:r>
              <a:rPr lang="en-US" sz="2400" dirty="0">
                <a:latin typeface="+mn-lt"/>
              </a:rPr>
              <a:t>Class </a:t>
            </a:r>
            <a:r>
              <a:rPr lang="en-US" sz="2400" dirty="0">
                <a:latin typeface="Consolas" panose="020B0609020204030204" pitchFamily="49" charset="0"/>
              </a:rPr>
              <a:t>string</a:t>
            </a:r>
            <a:r>
              <a:rPr lang="en-US" sz="2400" dirty="0">
                <a:latin typeface="+mn-lt"/>
              </a:rPr>
              <a:t> provides several ways to compare </a:t>
            </a:r>
            <a:r>
              <a:rPr lang="en-US" sz="2400" dirty="0" smtClean="0">
                <a:latin typeface="Consolas" panose="020B0609020204030204" pitchFamily="49" charset="0"/>
              </a:rPr>
              <a:t>strings</a:t>
            </a:r>
            <a:r>
              <a:rPr lang="en-US" sz="2400" dirty="0" smtClean="0">
                <a:latin typeface="+mn-lt"/>
              </a:rPr>
              <a:t>.</a:t>
            </a:r>
            <a:endParaRPr lang="en-US" sz="2400" dirty="0">
              <a:latin typeface="+mn-lt"/>
            </a:endParaRPr>
          </a:p>
          <a:p>
            <a:r>
              <a:rPr lang="en-US" sz="2400" dirty="0" smtClean="0">
                <a:latin typeface="+mn-lt"/>
              </a:rPr>
              <a:t>Figure </a:t>
            </a:r>
            <a:r>
              <a:rPr lang="en-US" sz="2400" dirty="0">
                <a:latin typeface="+mn-lt"/>
              </a:rPr>
              <a:t>16.3 demonstrates method </a:t>
            </a:r>
            <a:r>
              <a:rPr lang="en-US" sz="2400" dirty="0">
                <a:latin typeface="Consolas" panose="020B0609020204030204" pitchFamily="49" charset="0"/>
              </a:rPr>
              <a:t>Equals</a:t>
            </a:r>
            <a:r>
              <a:rPr lang="en-US" sz="2400" dirty="0">
                <a:latin typeface="+mn-lt"/>
              </a:rPr>
              <a:t>, method </a:t>
            </a:r>
            <a:r>
              <a:rPr lang="en-US" sz="2400" dirty="0">
                <a:latin typeface="Consolas" panose="020B0609020204030204" pitchFamily="49" charset="0"/>
              </a:rPr>
              <a:t>CompareTo</a:t>
            </a:r>
            <a:r>
              <a:rPr lang="en-US" sz="2400" dirty="0">
                <a:latin typeface="+mn-lt"/>
              </a:rPr>
              <a:t> and the equality </a:t>
            </a:r>
            <a:r>
              <a:rPr lang="en-US" sz="2400" dirty="0" smtClean="0">
                <a:latin typeface="+mn-lt"/>
              </a:rPr>
              <a:t>operator</a:t>
            </a:r>
            <a:endParaRPr lang="en-US" sz="2400" dirty="0">
              <a:latin typeface="+mn-lt"/>
            </a:endParaRPr>
          </a:p>
        </p:txBody>
      </p:sp>
      <p:graphicFrame>
        <p:nvGraphicFramePr>
          <p:cNvPr id="4" name="Object 3" descr="Equals equals."/>
          <p:cNvGraphicFramePr>
            <a:graphicFrameLocks noChangeAspect="1"/>
          </p:cNvGraphicFramePr>
          <p:nvPr>
            <p:extLst>
              <p:ext uri="{D42A27DB-BD31-4B8C-83A1-F6EECF244321}">
                <p14:modId xmlns:p14="http://schemas.microsoft.com/office/powerpoint/2010/main" val="568755001"/>
              </p:ext>
            </p:extLst>
          </p:nvPr>
        </p:nvGraphicFramePr>
        <p:xfrm>
          <a:off x="5834718" y="2960172"/>
          <a:ext cx="674964" cy="449976"/>
        </p:xfrm>
        <a:graphic>
          <a:graphicData uri="http://schemas.openxmlformats.org/presentationml/2006/ole">
            <mc:AlternateContent xmlns:mc="http://schemas.openxmlformats.org/markup-compatibility/2006">
              <mc:Choice xmlns:v="urn:schemas-microsoft-com:vml" Requires="v">
                <p:oleObj spid="_x0000_s5151" name="Equation" r:id="rId3" imgW="380880" imgH="253800" progId="Equation.DSMT4">
                  <p:embed/>
                </p:oleObj>
              </mc:Choice>
              <mc:Fallback>
                <p:oleObj name="Equation" r:id="rId3" imgW="380880" imgH="253800" progId="Equation.DSMT4">
                  <p:embed/>
                  <p:pic>
                    <p:nvPicPr>
                      <p:cNvPr id="0" name=""/>
                      <p:cNvPicPr/>
                      <p:nvPr/>
                    </p:nvPicPr>
                    <p:blipFill>
                      <a:blip r:embed="rId4"/>
                      <a:stretch>
                        <a:fillRect/>
                      </a:stretch>
                    </p:blipFill>
                    <p:spPr>
                      <a:xfrm>
                        <a:off x="5834718" y="2960172"/>
                        <a:ext cx="674964" cy="449976"/>
                      </a:xfrm>
                      <a:prstGeom prst="rect">
                        <a:avLst/>
                      </a:prstGeom>
                    </p:spPr>
                  </p:pic>
                </p:oleObj>
              </mc:Fallback>
            </mc:AlternateContent>
          </a:graphicData>
        </a:graphic>
      </p:graphicFrame>
    </p:spTree>
    <p:extLst>
      <p:ext uri="{BB962C8B-B14F-4D97-AF65-F5344CB8AC3E}">
        <p14:creationId xmlns:p14="http://schemas.microsoft.com/office/powerpoint/2010/main" val="3343866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16.3 Comparing </a:t>
            </a:r>
            <a:r>
              <a:rPr lang="en-IN" dirty="0" smtClean="0">
                <a:latin typeface="Consolas" panose="020B0609020204030204" pitchFamily="49" charset="0"/>
              </a:rPr>
              <a:t>Strings</a:t>
            </a:r>
            <a:r>
              <a:rPr lang="en-IN" dirty="0" smtClean="0"/>
              <a:t> </a:t>
            </a:r>
            <a:r>
              <a:rPr lang="en-IN" sz="2000" b="0" dirty="0" smtClean="0"/>
              <a:t>(1 of 4)</a:t>
            </a:r>
            <a:endParaRPr lang="en-IN" sz="2000" b="0" dirty="0"/>
          </a:p>
        </p:txBody>
      </p:sp>
      <p:pic>
        <p:nvPicPr>
          <p:cNvPr id="3" name="Picture 2" descr="Program code for comparing strings. Line 1: forward slash, forward slash, f i g period 16.3, colon, string compare, period, c s. Line 2: forward slash, forward slash, comparing strings. Line 3: using system, semicolon. Line 4: blank. Line 5: class string compare. Line 6: left brace. Line 7, indented once: static void main, left parenthesis, right parenthesis. Line 8, indented once: left brace. Line 9, indented twice: v a r string 1 =, open quotes, hello, close quotes, semicolon. Line 10, indented twice: v a r string 2 =, open quotes, good bye, close quotes, semicolon. Line 11, indented twice: v a r string 3 =, open quotes, happy birthday, close quotes, semicolon. Line 12, indented twice: v a r string 4 =, open quotes, happy birthday, close quotes, semicolon. Line 13, indented twice: blank. Line 14, indented twice: forward slash, forward slash, output values of four strings. Line 15, indented twice: console, period, write line, left parenthesis, dollar, open quotes, string 1 =, back slash, open quotes, left brace string 1 right brace, back slash, close quotes, close quotes, +. Line 16, indented three times: dollar, open quotes, back slash, n string 2 =, back slash, open quotes, left brace string 2 right brace, back slash, close quotes, close quotes, +. Line 17, indented three times: dollar, open quotes, back slash, n string 3 =, back slash, open quotes, left brace string 3 right brace, back slash, close quotes, close quotes, +. Line 18, indented three times: dollar, open quotes, back slash, n string 4 =, back slash, close quotes, left brace string 4 right brace, back slash, open quotes, back slash, n, close quotes, right parenthesis, semicolon.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0" y="1726196"/>
            <a:ext cx="7556500" cy="3822700"/>
          </a:xfrm>
          <a:prstGeom prst="rect">
            <a:avLst/>
          </a:prstGeom>
        </p:spPr>
      </p:pic>
    </p:spTree>
    <p:extLst>
      <p:ext uri="{BB962C8B-B14F-4D97-AF65-F5344CB8AC3E}">
        <p14:creationId xmlns:p14="http://schemas.microsoft.com/office/powerpoint/2010/main" val="3267041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16.3 Comparing </a:t>
            </a:r>
            <a:r>
              <a:rPr lang="en-IN" dirty="0" smtClean="0">
                <a:latin typeface="Consolas" panose="020B0609020204030204" pitchFamily="49" charset="0"/>
              </a:rPr>
              <a:t>Strings</a:t>
            </a:r>
            <a:r>
              <a:rPr lang="en-IN" dirty="0" smtClean="0"/>
              <a:t> </a:t>
            </a:r>
            <a:r>
              <a:rPr lang="en-IN" sz="2000" b="0" dirty="0" smtClean="0"/>
              <a:t>(2 </a:t>
            </a:r>
            <a:r>
              <a:rPr lang="en-IN" sz="2000" b="0" dirty="0"/>
              <a:t>of 4)</a:t>
            </a:r>
            <a:endParaRPr lang="en-IN" dirty="0"/>
          </a:p>
        </p:txBody>
      </p:sp>
      <p:pic>
        <p:nvPicPr>
          <p:cNvPr id="3" name="Picture 2" descr="Line 20, indented twice: forward slash, forward slash, test for equality using equals method. Line 21, indented twice: if, left parenthesis, string 1, period, equals, left parenthesis, open quotes, hello, close quotes, right parenthesis, right parenthesis. Line 22, indented twice: left brace. Line 23, indented three times: console, period, write line, left parenthesis, open quotes, string 1 equals, back slash, open quotes, hello, back slash, close quotes, close quotes, right parenthesis, semicolon. Line 24, indented twice: right brace. Line 25, indented twice: else. Line 26, indented twice: left brace. Line 27, indented three times: console, period, write line, left parenthesis, open quotes, string 1 does not equal, back slash, open quotes, hello, back slash, close quotes, close quotes, right parenthesis, semicolon. Line 28, indented twice: right brace. Line 29: blank. Line 30, indented twice: forward slash, forward slash, test for equality with = =. Line 31, indented twice: if, left parenthesis, string 1 = =, open quotes, hello, close quotes, right parenthesis. Line 32, indented twice: left brace. Line 33, indented three times: console, period, write line, left parenthesis, open quotes, string 1 equals, back slash, open quotes, hello, back slash, close quotes, close quotes, right parenthesis, semicolon. Line 34, indented twice: right brace. Line 35, indented twice: else. Line 36, indented twice: left brace. Line 37, indented three times: console, period, write line, left parenthesis, open quotes, string 1 does not equal, back slash, open quotes, hello, back slash, close quotes, close quotes, right parenthesis, semicolon. Line 38,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774677"/>
            <a:ext cx="7480300" cy="3860800"/>
          </a:xfrm>
          <a:prstGeom prst="rect">
            <a:avLst/>
          </a:prstGeom>
        </p:spPr>
      </p:pic>
    </p:spTree>
    <p:extLst>
      <p:ext uri="{BB962C8B-B14F-4D97-AF65-F5344CB8AC3E}">
        <p14:creationId xmlns:p14="http://schemas.microsoft.com/office/powerpoint/2010/main" val="1024875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16.3 Comparing </a:t>
            </a:r>
            <a:r>
              <a:rPr lang="en-IN" dirty="0" smtClean="0">
                <a:latin typeface="Consolas" panose="020B0609020204030204" pitchFamily="49" charset="0"/>
              </a:rPr>
              <a:t>Strings</a:t>
            </a:r>
            <a:r>
              <a:rPr lang="en-IN" dirty="0" smtClean="0"/>
              <a:t> </a:t>
            </a:r>
            <a:r>
              <a:rPr lang="en-IN" sz="2000" b="0" dirty="0" smtClean="0"/>
              <a:t>(3 </a:t>
            </a:r>
            <a:r>
              <a:rPr lang="en-IN" sz="2000" b="0" dirty="0"/>
              <a:t>of 4)</a:t>
            </a:r>
            <a:endParaRPr lang="en-IN" dirty="0"/>
          </a:p>
        </p:txBody>
      </p:sp>
      <p:pic>
        <p:nvPicPr>
          <p:cNvPr id="5" name="Picture 4" descr="Line 39, indented twice: blank. Line 40, indented twice: forward slash, forward slash, test for equality comparing case. Line 41, indented twice: if, left parenthesis, string, period, equals, left parenthesis, string 3 comma string 4, right parenthesis, right parenthesis, forward slash, forward slash, static method. Line 42, indented twice: left brace. Line 43, indented three times: console, period, write line, left parenthesis, open quotes, string 3 equals string 4, close quotes, right parenthesis, semicolon. Line 44, indented twice: right brace. Line 45, indented twice: else. Line 46, indented twice: left brace. Line 47, indented three times: console, period, write line, left parenthesis, open quotes, string 3 does not equal string 4, close quotes, right parenthesis, semicolon. Line 48, indented twice: right brace. Line 49: blank. Line 50, indented twice: forward slash, forward slash, test compare to. Line 51, indented twice: console, period, write line, left parenthesis. Line 52, indented three times: dollar, open quotes, back slash, n string 1, period, compare to, left parenthesis, string 2, right parenthesis, is left brace string 1, period, compare to, left parenthesis, string 2, right parenthesis, right brace, close quotes, right parenthesis, semicolon. Line 53, indented twice: console, period, write line, left parenthesis. Line 54, indented three times: dollar, open quotes, string 2, period, compare to, left parenthesis, string 1, right parenthesis, is left brace string 2, period, compare to, left parenthesis, string 1 right brace, close quotes, right parenthesis, semicolon. Line 55, indented twice: console, period, write line, left parenthesis. Line 56, indented three times: dollar, open quotes, string 1, period, compare to, left parenthesis, string 1, right parenthesis, is left brace string 1, period, compare to, left parenthesis, string 1 right brace, close quotes, right parenthesis, semicolon. Line 57, indented twice: console, period, write line, left parenthesis. Line 58, indented three times: dollar, open quotes, string 3, period, compare to, left parenthesis, string 4, right parenthesis, is left brace string 3, period, compare to, left parenthesis, string 4 right brace, close quotes, right parenthesis, semicolon. Line 59, indented twice: console, period, write line, left parenthesis. Line 60, indented three times: dollar, open quotes, string 4, period, compare to, left parenthesis, string 3, right parenthesis, is left brace string 4, period, compare to, left parenthesis, string 3 right brace, close quotes, right parenthesis, semicolon. Line 61, indented once: right brace. Line 6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1" y="1565775"/>
            <a:ext cx="6811818" cy="4445000"/>
          </a:xfrm>
          <a:prstGeom prst="rect">
            <a:avLst/>
          </a:prstGeom>
        </p:spPr>
      </p:pic>
    </p:spTree>
    <p:extLst>
      <p:ext uri="{BB962C8B-B14F-4D97-AF65-F5344CB8AC3E}">
        <p14:creationId xmlns:p14="http://schemas.microsoft.com/office/powerpoint/2010/main" val="4061801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16.3 Comparing </a:t>
            </a:r>
            <a:r>
              <a:rPr lang="en-IN" dirty="0" smtClean="0">
                <a:latin typeface="Consolas" panose="020B0609020204030204" pitchFamily="49" charset="0"/>
              </a:rPr>
              <a:t>Strings</a:t>
            </a:r>
            <a:r>
              <a:rPr lang="en-IN" dirty="0" smtClean="0"/>
              <a:t> </a:t>
            </a:r>
            <a:r>
              <a:rPr lang="en-IN" sz="2000" b="0" dirty="0" smtClean="0"/>
              <a:t>(4 </a:t>
            </a:r>
            <a:r>
              <a:rPr lang="en-IN" sz="2000" b="0" dirty="0"/>
              <a:t>of 4)</a:t>
            </a:r>
            <a:endParaRPr lang="en-IN" dirty="0"/>
          </a:p>
        </p:txBody>
      </p:sp>
      <p:pic>
        <p:nvPicPr>
          <p:cNvPr id="3" name="Picture 2" descr="Program code output for comparing strings. Line 1: string 1 =, open quotes, hello, close quotes. Line 2: string 2 =, open quotes, good bye, close quotes. Line 3: string 3 =, open quotes, Happy Birthday, close quotes. Line 4: string 4 =, open quotes, happy birthday, close quotes. Line 5: string 1 equals, open quotes, hello, close quotes. Line 6: string 1 equals, open quotes, hello, close quotes. Line 7: string 3 does not equal string 4. Line 8: string 1, period, compare to, left parenthesis, string 2, right parenthesis, is 1. Line 9: string 2, period, compare to, left parenthesis, string 1, right parenthesis, is negative 1. Line 10: string 1, period, compare to, left parenthesis, string 1, right parenthesis, is 0. Line 11: string 3, period, compare to, left parenthesis, string 4, right parenthesis, is 1. Line 12: string 4, period, compare to, left parenthesis, string 3, right parenthesis, is negativ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12" y="2037115"/>
            <a:ext cx="7972777" cy="3145721"/>
          </a:xfrm>
          <a:prstGeom prst="rect">
            <a:avLst/>
          </a:prstGeom>
        </p:spPr>
      </p:pic>
    </p:spTree>
    <p:extLst>
      <p:ext uri="{BB962C8B-B14F-4D97-AF65-F5344CB8AC3E}">
        <p14:creationId xmlns:p14="http://schemas.microsoft.com/office/powerpoint/2010/main" val="365834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16.5 Comparing </a:t>
            </a:r>
            <a:r>
              <a:rPr lang="en-US" dirty="0">
                <a:latin typeface="Consolas" panose="020B0609020204030204" pitchFamily="49" charset="0"/>
              </a:rPr>
              <a:t>Strings</a:t>
            </a:r>
            <a:r>
              <a:rPr lang="en-US" dirty="0"/>
              <a:t> </a:t>
            </a:r>
            <a:r>
              <a:rPr lang="en-US" sz="2000" b="0" dirty="0" smtClean="0"/>
              <a:t>(2 </a:t>
            </a:r>
            <a:r>
              <a:rPr lang="en-US" sz="2000" b="0" dirty="0"/>
              <a:t>of 2)</a:t>
            </a:r>
            <a:endParaRPr lang="en-IN" dirty="0">
              <a:latin typeface="Consolas" panose="020B0609020204030204" pitchFamily="49" charset="0"/>
            </a:endParaRPr>
          </a:p>
        </p:txBody>
      </p:sp>
      <p:sp>
        <p:nvSpPr>
          <p:cNvPr id="3" name="Text Placeholder 2"/>
          <p:cNvSpPr>
            <a:spLocks noGrp="1"/>
          </p:cNvSpPr>
          <p:nvPr>
            <p:ph type="body" idx="1"/>
          </p:nvPr>
        </p:nvSpPr>
        <p:spPr/>
        <p:txBody>
          <a:bodyPr/>
          <a:lstStyle/>
          <a:p>
            <a:r>
              <a:rPr lang="en-US" sz="2400" dirty="0" smtClean="0">
                <a:latin typeface="+mn-lt"/>
              </a:rPr>
              <a:t>Figure </a:t>
            </a:r>
            <a:r>
              <a:rPr lang="en-US" sz="2400" dirty="0">
                <a:latin typeface="+mn-lt"/>
              </a:rPr>
              <a:t>16.4 shows how to test whether a </a:t>
            </a:r>
            <a:r>
              <a:rPr lang="en-US" sz="2400" dirty="0">
                <a:latin typeface="Consolas" panose="020B0609020204030204" pitchFamily="49" charset="0"/>
              </a:rPr>
              <a:t>string</a:t>
            </a:r>
            <a:r>
              <a:rPr lang="en-US" sz="2400" dirty="0">
                <a:latin typeface="+mn-lt"/>
              </a:rPr>
              <a:t> instance </a:t>
            </a:r>
            <a:r>
              <a:rPr lang="en-US" sz="2400" dirty="0" smtClean="0">
                <a:latin typeface="+mn-lt"/>
              </a:rPr>
              <a:t>begins </a:t>
            </a:r>
            <a:r>
              <a:rPr lang="en-US" sz="2400" dirty="0">
                <a:latin typeface="+mn-lt"/>
              </a:rPr>
              <a:t>or ends with a given </a:t>
            </a:r>
            <a:r>
              <a:rPr lang="en-US" sz="2400" dirty="0">
                <a:latin typeface="Consolas" panose="020B0609020204030204" pitchFamily="49" charset="0"/>
              </a:rPr>
              <a:t>string</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95121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a:t>
            </a:r>
            <a:r>
              <a:rPr lang="en-IN" dirty="0" smtClean="0"/>
              <a:t>16.4</a:t>
            </a:r>
            <a:r>
              <a:rPr lang="en-IN" sz="3600" dirty="0" smtClean="0"/>
              <a:t> </a:t>
            </a:r>
            <a:r>
              <a:rPr lang="en-IN" dirty="0" smtClean="0"/>
              <a:t>Demonstrating </a:t>
            </a:r>
            <a:r>
              <a:rPr lang="en-IN" dirty="0">
                <a:latin typeface="Consolas" panose="020B0609020204030204" pitchFamily="49" charset="0"/>
              </a:rPr>
              <a:t>StartsWith</a:t>
            </a:r>
            <a:r>
              <a:rPr lang="en-IN" dirty="0"/>
              <a:t> and </a:t>
            </a:r>
            <a:r>
              <a:rPr lang="en-IN" dirty="0">
                <a:latin typeface="Consolas" panose="020B0609020204030204" pitchFamily="49" charset="0"/>
              </a:rPr>
              <a:t>EndsWith</a:t>
            </a:r>
            <a:r>
              <a:rPr lang="en-IN" dirty="0"/>
              <a:t> </a:t>
            </a:r>
            <a:r>
              <a:rPr lang="en-IN" dirty="0" smtClean="0"/>
              <a:t>methods </a:t>
            </a:r>
            <a:r>
              <a:rPr lang="en-IN" sz="2000" b="0" dirty="0" smtClean="0"/>
              <a:t>(1 of 2)</a:t>
            </a:r>
            <a:endParaRPr lang="en-IN" sz="2000" b="0" dirty="0"/>
          </a:p>
        </p:txBody>
      </p:sp>
      <p:pic>
        <p:nvPicPr>
          <p:cNvPr id="3" name="Picture 2" descr="Line 1: forward slash, forward slash, f i g period 16.4, colon, string start end, period, c s. Line 2: forward slash, forward slash, demonstrating starts with, and ends with, methods period. Line 3: using system, semicolon. Line 4: blank. Line 5: class string start end. Line 6: left brace. Line 7, indented once: static void main, left parenthesis, right parenthesis. Line 8, indented once: left brace. Line 9, indented twice: string, left bracket, right bracket, strings = left brace, open quotes, started, close quotes, comma, open quotes, starting, close quotes, comma, open quotes, ended, close quotes, comma, open quotes, ending, close quotes, right brace, semicolon. Line 10: blank. Line 11, indented twice: forward slash, forward slash, test every string to see if it starts with, open quotes, s t, close quotes. Line 12, indented twice: for each, left parenthesis, v a r element in strings, right parenthesis. Line 13, indented twice: left brace. Line 14, indented three times: if, left parenthesis, element, period, starts with, left parenthesis, open quotes, s t, close quotes, right parenthesis, right parenthesis. Line 15, indented three times: left brace. Line 16, indented four times: console, period, write line, left parenthesis, dollar, open quotes, back slash, close quotes, left brace element right brace, back slash, open quotes, starts with, back slash, open quotes, s t, back slash, close quotes, close quotes, right parenthesis, semicolon. Line 17, indented three times: right brace. Line 18, indented twice: right brace. Line 19: blank. Line 20, indented twice: console, period, write line, lef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79408"/>
            <a:ext cx="7467600" cy="4076700"/>
          </a:xfrm>
          <a:prstGeom prst="rect">
            <a:avLst/>
          </a:prstGeom>
        </p:spPr>
      </p:pic>
    </p:spTree>
    <p:extLst>
      <p:ext uri="{BB962C8B-B14F-4D97-AF65-F5344CB8AC3E}">
        <p14:creationId xmlns:p14="http://schemas.microsoft.com/office/powerpoint/2010/main" val="2107352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16.4</a:t>
            </a:r>
            <a:r>
              <a:rPr lang="en-IN" sz="3600" dirty="0"/>
              <a:t> </a:t>
            </a:r>
            <a:r>
              <a:rPr lang="en-IN" dirty="0"/>
              <a:t>Demonstrating </a:t>
            </a:r>
            <a:r>
              <a:rPr lang="en-IN" dirty="0">
                <a:latin typeface="Consolas" panose="020B0609020204030204" pitchFamily="49" charset="0"/>
              </a:rPr>
              <a:t>StartsWith</a:t>
            </a:r>
            <a:r>
              <a:rPr lang="en-IN" dirty="0"/>
              <a:t> and </a:t>
            </a:r>
            <a:r>
              <a:rPr lang="en-IN" dirty="0">
                <a:latin typeface="Consolas" panose="020B0609020204030204" pitchFamily="49" charset="0"/>
              </a:rPr>
              <a:t>EndsWith</a:t>
            </a:r>
            <a:r>
              <a:rPr lang="en-IN" dirty="0"/>
              <a:t> methods </a:t>
            </a:r>
            <a:r>
              <a:rPr lang="en-IN" sz="2000" b="0" dirty="0" smtClean="0"/>
              <a:t>(2 </a:t>
            </a:r>
            <a:r>
              <a:rPr lang="en-IN" sz="2000" b="0" dirty="0"/>
              <a:t>of 2)</a:t>
            </a:r>
            <a:endParaRPr lang="en-IN" dirty="0"/>
          </a:p>
        </p:txBody>
      </p:sp>
      <p:pic>
        <p:nvPicPr>
          <p:cNvPr id="5" name="Picture 4" descr="Line 21: blank. Line 22, indented twice: forward slash, forward slash, test every string to see if it ends with, open quotes, e d, close quotes. Line 23, indented twice: for each, left parenthesis, v a r element in strings, right parenthesis. Line 24, indented twice: left brace. Line 25, indented three times: if, left parenthesis, element, period, ends with, left parenthesis, open quotes, e d, close quotes, right parenthesis, right parenthesis. Line 26, indented three times: left brace. Line 27, indented four times: console, period, write line, left parenthesis, dollar, open quotes, back slash, open quotes, left brace element right brace, back slash, close quotes, ends with, back slash, open quotes, e d, back slash, close quotes, close quotes, right parenthesis, semicolon. Line 28, indented three times: right brace. Line 29, indented twice: right brace. Line 30: blank. Line 31, indented twice: console, period, write line, left parenthesis, right parenthesis, semicolon. Line 32, indented once: right brace. Line 33: right brace.&#10;Line 1: started starts with, open quotes, s t, close quotes. Line 2: starting starts with, open quotes, s t, close quotes. Line 3: started ends with, open quotes, e d, close quotes. Line 4: ended ends with, open quotes, e d, close quo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737560"/>
            <a:ext cx="7480300" cy="4152900"/>
          </a:xfrm>
          <a:prstGeom prst="rect">
            <a:avLst/>
          </a:prstGeom>
        </p:spPr>
      </p:pic>
    </p:spTree>
    <p:extLst>
      <p:ext uri="{BB962C8B-B14F-4D97-AF65-F5344CB8AC3E}">
        <p14:creationId xmlns:p14="http://schemas.microsoft.com/office/powerpoint/2010/main" val="207489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16.6 Locating Characters and Substrings in Strings</a:t>
            </a:r>
            <a:endParaRPr lang="en-IN" dirty="0"/>
          </a:p>
        </p:txBody>
      </p:sp>
      <p:sp>
        <p:nvSpPr>
          <p:cNvPr id="3" name="Text Placeholder 2"/>
          <p:cNvSpPr>
            <a:spLocks noGrp="1"/>
          </p:cNvSpPr>
          <p:nvPr>
            <p:ph type="body" idx="1"/>
          </p:nvPr>
        </p:nvSpPr>
        <p:spPr/>
        <p:txBody>
          <a:bodyPr/>
          <a:lstStyle/>
          <a:p>
            <a:r>
              <a:rPr lang="en-US" altLang="en-US" sz="2200" dirty="0">
                <a:latin typeface="+mn-lt"/>
              </a:rPr>
              <a:t>In many apps, it’s necessary to search for a character or set of characters in a </a:t>
            </a:r>
            <a:r>
              <a:rPr lang="en-US" altLang="en-US" sz="2200" dirty="0" smtClean="0">
                <a:latin typeface="Consolas" panose="020B0609020204030204" pitchFamily="49" charset="0"/>
              </a:rPr>
              <a:t>string</a:t>
            </a:r>
            <a:r>
              <a:rPr lang="en-US" altLang="en-US" sz="2200" dirty="0" smtClean="0">
                <a:latin typeface="+mn-lt"/>
              </a:rPr>
              <a:t>.</a:t>
            </a:r>
            <a:endParaRPr lang="en-US" altLang="en-US" sz="2200" dirty="0">
              <a:latin typeface="+mn-lt"/>
            </a:endParaRPr>
          </a:p>
          <a:p>
            <a:r>
              <a:rPr lang="en-US" altLang="en-US" sz="2200" dirty="0">
                <a:latin typeface="+mn-lt"/>
              </a:rPr>
              <a:t>For example, a programmer creating a word processor would want to provide capabilities for searching through </a:t>
            </a:r>
            <a:r>
              <a:rPr lang="en-US" altLang="en-US" sz="2200" dirty="0" smtClean="0">
                <a:latin typeface="+mn-lt"/>
              </a:rPr>
              <a:t>documents.</a:t>
            </a:r>
            <a:endParaRPr lang="en-US" altLang="en-US" sz="2200" dirty="0">
              <a:latin typeface="+mn-lt"/>
            </a:endParaRPr>
          </a:p>
          <a:p>
            <a:r>
              <a:rPr lang="en-US" altLang="en-US" sz="2200" dirty="0" smtClean="0">
                <a:latin typeface="+mn-lt"/>
              </a:rPr>
              <a:t>Figure </a:t>
            </a:r>
            <a:r>
              <a:rPr lang="en-US" altLang="en-US" sz="2200" dirty="0">
                <a:latin typeface="+mn-lt"/>
              </a:rPr>
              <a:t>16.5 demonstrates some of the many versions of </a:t>
            </a:r>
            <a:r>
              <a:rPr lang="en-US" altLang="en-US" sz="2200" dirty="0">
                <a:latin typeface="Consolas" panose="020B0609020204030204" pitchFamily="49" charset="0"/>
              </a:rPr>
              <a:t>string</a:t>
            </a:r>
            <a:r>
              <a:rPr lang="en-US" altLang="en-US" sz="2200" dirty="0">
                <a:latin typeface="+mn-lt"/>
              </a:rPr>
              <a:t> methods </a:t>
            </a:r>
            <a:r>
              <a:rPr lang="en-US" altLang="en-US" sz="2200" dirty="0" smtClean="0">
                <a:latin typeface="Consolas" panose="020B0609020204030204" pitchFamily="49" charset="0"/>
              </a:rPr>
              <a:t>IndexOf, IndexOfAny</a:t>
            </a:r>
            <a:r>
              <a:rPr lang="en-US" altLang="en-US" sz="2200" dirty="0">
                <a:latin typeface="Consolas" panose="020B0609020204030204" pitchFamily="49" charset="0"/>
              </a:rPr>
              <a:t>, LastIndexOf </a:t>
            </a:r>
            <a:r>
              <a:rPr lang="en-US" altLang="en-US" sz="2200" dirty="0">
                <a:latin typeface="+mn-lt"/>
              </a:rPr>
              <a:t>and </a:t>
            </a:r>
            <a:r>
              <a:rPr lang="en-US" altLang="en-US" sz="2200" dirty="0">
                <a:latin typeface="Consolas" panose="020B0609020204030204" pitchFamily="49" charset="0"/>
              </a:rPr>
              <a:t>LastIndexOfAny, </a:t>
            </a:r>
            <a:r>
              <a:rPr lang="en-US" altLang="en-US" sz="2200" dirty="0">
                <a:latin typeface="+mn-lt"/>
              </a:rPr>
              <a:t>which search for a specified character or substring in a </a:t>
            </a:r>
            <a:r>
              <a:rPr lang="en-US" altLang="en-US" sz="2200" dirty="0" smtClean="0">
                <a:latin typeface="Consolas" panose="020B0609020204030204" pitchFamily="49" charset="0"/>
              </a:rPr>
              <a:t>string</a:t>
            </a:r>
            <a:r>
              <a:rPr lang="en-US" altLang="en-US" sz="2200" dirty="0" smtClean="0">
                <a:latin typeface="+mn-lt"/>
              </a:rPr>
              <a:t>.</a:t>
            </a:r>
            <a:endParaRPr lang="en-US" altLang="en-US" sz="2200" dirty="0">
              <a:latin typeface="+mn-lt"/>
            </a:endParaRPr>
          </a:p>
          <a:p>
            <a:r>
              <a:rPr lang="en-US" altLang="en-US" sz="2200" dirty="0">
                <a:latin typeface="+mn-lt"/>
              </a:rPr>
              <a:t>We perform all searches in this example on the string letters (initialized with "</a:t>
            </a:r>
            <a:r>
              <a:rPr lang="en-US" altLang="en-US" sz="2200" dirty="0">
                <a:latin typeface="Consolas" panose="020B0609020204030204" pitchFamily="49" charset="0"/>
              </a:rPr>
              <a:t>abcdefghijklmabcdefghijklm</a:t>
            </a:r>
            <a:r>
              <a:rPr lang="en-US" altLang="en-US" sz="2200" dirty="0">
                <a:latin typeface="+mn-lt"/>
              </a:rPr>
              <a:t>") located in method Main of class </a:t>
            </a:r>
            <a:r>
              <a:rPr lang="en-US" altLang="en-US" sz="2200" dirty="0" smtClean="0">
                <a:latin typeface="Consolas" panose="020B0609020204030204" pitchFamily="49" charset="0"/>
              </a:rPr>
              <a:t>StringIndexMethods</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6602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(1 of 2)</a:t>
            </a:r>
            <a:endParaRPr lang="en-IN" sz="2000" b="0" dirty="0"/>
          </a:p>
        </p:txBody>
      </p:sp>
      <p:sp>
        <p:nvSpPr>
          <p:cNvPr id="3" name="Text Placeholder 2"/>
          <p:cNvSpPr>
            <a:spLocks noGrp="1"/>
          </p:cNvSpPr>
          <p:nvPr>
            <p:ph type="body" idx="1"/>
          </p:nvPr>
        </p:nvSpPr>
        <p:spPr>
          <a:xfrm>
            <a:off x="457200" y="1600200"/>
            <a:ext cx="8229600" cy="4634345"/>
          </a:xfrm>
        </p:spPr>
        <p:txBody>
          <a:bodyPr/>
          <a:lstStyle/>
          <a:p>
            <a:pPr marL="0" indent="0">
              <a:buNone/>
            </a:pPr>
            <a:r>
              <a:rPr lang="en-IN" sz="2200" b="1" dirty="0">
                <a:solidFill>
                  <a:schemeClr val="tx2"/>
                </a:solidFill>
                <a:latin typeface="+mn-lt"/>
              </a:rPr>
              <a:t>16.1</a:t>
            </a:r>
            <a:r>
              <a:rPr lang="en-IN" sz="2200" b="1" dirty="0">
                <a:latin typeface="+mn-lt"/>
              </a:rPr>
              <a:t> </a:t>
            </a:r>
            <a:r>
              <a:rPr lang="en-IN" sz="2200" dirty="0">
                <a:latin typeface="+mn-lt"/>
              </a:rPr>
              <a:t>Introduction</a:t>
            </a:r>
          </a:p>
          <a:p>
            <a:pPr marL="0" indent="0">
              <a:buNone/>
            </a:pPr>
            <a:r>
              <a:rPr lang="en-IN" sz="2200" b="1" dirty="0">
                <a:solidFill>
                  <a:schemeClr val="tx2"/>
                </a:solidFill>
                <a:latin typeface="+mn-lt"/>
              </a:rPr>
              <a:t>16.2</a:t>
            </a:r>
            <a:r>
              <a:rPr lang="en-IN" sz="2200" b="1" dirty="0">
                <a:latin typeface="+mn-lt"/>
              </a:rPr>
              <a:t> </a:t>
            </a:r>
            <a:r>
              <a:rPr lang="en-IN" sz="2200" dirty="0">
                <a:latin typeface="+mn-lt"/>
              </a:rPr>
              <a:t>Fundamentals of Characters </a:t>
            </a:r>
            <a:r>
              <a:rPr lang="en-IN" sz="2200" dirty="0" smtClean="0">
                <a:latin typeface="+mn-lt"/>
              </a:rPr>
              <a:t>and Strings</a:t>
            </a:r>
            <a:endParaRPr lang="en-IN" sz="2200" dirty="0">
              <a:latin typeface="+mn-lt"/>
            </a:endParaRPr>
          </a:p>
          <a:p>
            <a:pPr marL="0" indent="0">
              <a:buNone/>
            </a:pPr>
            <a:r>
              <a:rPr lang="en-IN" sz="2200" b="1" dirty="0">
                <a:solidFill>
                  <a:schemeClr val="tx2"/>
                </a:solidFill>
                <a:latin typeface="+mn-lt"/>
              </a:rPr>
              <a:t>16.3</a:t>
            </a:r>
            <a:r>
              <a:rPr lang="en-IN" sz="2200" b="1" dirty="0">
                <a:latin typeface="+mn-lt"/>
              </a:rPr>
              <a:t> </a:t>
            </a:r>
            <a:r>
              <a:rPr lang="en-IN" sz="2200" dirty="0">
                <a:latin typeface="Consolas" panose="020B0609020204030204" pitchFamily="49" charset="0"/>
              </a:rPr>
              <a:t>string</a:t>
            </a:r>
            <a:r>
              <a:rPr lang="en-IN" sz="2200" dirty="0">
                <a:latin typeface="+mn-lt"/>
              </a:rPr>
              <a:t> Constructors</a:t>
            </a:r>
          </a:p>
          <a:p>
            <a:pPr marL="0" indent="0">
              <a:buNone/>
            </a:pPr>
            <a:r>
              <a:rPr lang="en-IN" sz="2200" b="1" dirty="0">
                <a:solidFill>
                  <a:schemeClr val="tx2"/>
                </a:solidFill>
                <a:latin typeface="+mn-lt"/>
              </a:rPr>
              <a:t>16.4</a:t>
            </a:r>
            <a:r>
              <a:rPr lang="en-IN" sz="2200" b="1" dirty="0">
                <a:latin typeface="+mn-lt"/>
              </a:rPr>
              <a:t> </a:t>
            </a:r>
            <a:r>
              <a:rPr lang="en-IN" sz="2200" dirty="0">
                <a:latin typeface="Consolas" panose="020B0609020204030204" pitchFamily="49" charset="0"/>
              </a:rPr>
              <a:t>string</a:t>
            </a:r>
            <a:r>
              <a:rPr lang="en-IN" sz="2200" dirty="0">
                <a:latin typeface="+mn-lt"/>
              </a:rPr>
              <a:t> Indexer, </a:t>
            </a:r>
            <a:r>
              <a:rPr lang="en-IN" sz="2200" dirty="0">
                <a:latin typeface="Consolas" panose="020B0609020204030204" pitchFamily="49" charset="0"/>
              </a:rPr>
              <a:t>Length</a:t>
            </a:r>
            <a:r>
              <a:rPr lang="en-IN" sz="2200" dirty="0">
                <a:latin typeface="+mn-lt"/>
              </a:rPr>
              <a:t> </a:t>
            </a:r>
            <a:r>
              <a:rPr lang="en-IN" sz="2200" dirty="0" smtClean="0">
                <a:latin typeface="+mn-lt"/>
              </a:rPr>
              <a:t>Property and </a:t>
            </a:r>
            <a:r>
              <a:rPr lang="en-IN" sz="2200" dirty="0">
                <a:latin typeface="Consolas" panose="020B0609020204030204" pitchFamily="49" charset="0"/>
              </a:rPr>
              <a:t>CopyTo</a:t>
            </a:r>
            <a:r>
              <a:rPr lang="en-IN" sz="2200" dirty="0">
                <a:latin typeface="+mn-lt"/>
              </a:rPr>
              <a:t> Method</a:t>
            </a:r>
          </a:p>
          <a:p>
            <a:pPr marL="0" indent="0">
              <a:buNone/>
            </a:pPr>
            <a:r>
              <a:rPr lang="en-IN" sz="2200" b="1" dirty="0">
                <a:solidFill>
                  <a:schemeClr val="tx2"/>
                </a:solidFill>
                <a:latin typeface="+mn-lt"/>
              </a:rPr>
              <a:t>16.5</a:t>
            </a:r>
            <a:r>
              <a:rPr lang="en-IN" sz="2200" b="1" dirty="0">
                <a:latin typeface="+mn-lt"/>
              </a:rPr>
              <a:t> </a:t>
            </a:r>
            <a:r>
              <a:rPr lang="en-IN" sz="2200" dirty="0">
                <a:latin typeface="+mn-lt"/>
              </a:rPr>
              <a:t>Comparing </a:t>
            </a:r>
            <a:r>
              <a:rPr lang="en-IN" sz="2200" dirty="0" smtClean="0">
                <a:latin typeface="Consolas" panose="020B0609020204030204" pitchFamily="49" charset="0"/>
              </a:rPr>
              <a:t>strings</a:t>
            </a:r>
          </a:p>
          <a:p>
            <a:pPr marL="0" indent="0">
              <a:buNone/>
            </a:pPr>
            <a:r>
              <a:rPr lang="en-IN" sz="2200" b="1" dirty="0">
                <a:solidFill>
                  <a:schemeClr val="tx2"/>
                </a:solidFill>
                <a:latin typeface="+mn-lt"/>
              </a:rPr>
              <a:t>16.6</a:t>
            </a:r>
            <a:r>
              <a:rPr lang="en-IN" sz="2200" b="1" dirty="0">
                <a:latin typeface="+mn-lt"/>
              </a:rPr>
              <a:t> </a:t>
            </a:r>
            <a:r>
              <a:rPr lang="en-IN" sz="2200" dirty="0">
                <a:latin typeface="+mn-lt"/>
              </a:rPr>
              <a:t>Locating Characters and </a:t>
            </a:r>
            <a:r>
              <a:rPr lang="en-IN" sz="2200" dirty="0" smtClean="0">
                <a:latin typeface="+mn-lt"/>
              </a:rPr>
              <a:t>Substrings in </a:t>
            </a:r>
            <a:r>
              <a:rPr lang="en-IN" sz="2200" dirty="0">
                <a:latin typeface="Consolas" panose="020B0609020204030204" pitchFamily="49" charset="0"/>
              </a:rPr>
              <a:t>strings</a:t>
            </a:r>
          </a:p>
          <a:p>
            <a:pPr marL="0" indent="0">
              <a:buNone/>
            </a:pPr>
            <a:r>
              <a:rPr lang="en-IN" sz="2200" b="1" dirty="0">
                <a:solidFill>
                  <a:schemeClr val="tx2"/>
                </a:solidFill>
                <a:latin typeface="+mn-lt"/>
              </a:rPr>
              <a:t>16.7</a:t>
            </a:r>
            <a:r>
              <a:rPr lang="en-IN" sz="2200" b="1" dirty="0">
                <a:latin typeface="+mn-lt"/>
              </a:rPr>
              <a:t> </a:t>
            </a:r>
            <a:r>
              <a:rPr lang="en-IN" sz="2200" dirty="0">
                <a:latin typeface="+mn-lt"/>
              </a:rPr>
              <a:t>Extracting Substrings from </a:t>
            </a:r>
            <a:r>
              <a:rPr lang="en-IN" sz="2200" dirty="0">
                <a:latin typeface="Consolas" panose="020B0609020204030204" pitchFamily="49" charset="0"/>
              </a:rPr>
              <a:t>strings</a:t>
            </a:r>
          </a:p>
          <a:p>
            <a:pPr marL="0" indent="0">
              <a:buNone/>
            </a:pPr>
            <a:r>
              <a:rPr lang="en-IN" sz="2200" b="1" dirty="0">
                <a:solidFill>
                  <a:schemeClr val="tx2"/>
                </a:solidFill>
                <a:latin typeface="+mn-lt"/>
              </a:rPr>
              <a:t>16.8</a:t>
            </a:r>
            <a:r>
              <a:rPr lang="en-IN" sz="2200" b="1" dirty="0">
                <a:latin typeface="+mn-lt"/>
              </a:rPr>
              <a:t> </a:t>
            </a:r>
            <a:r>
              <a:rPr lang="en-IN" sz="2200" dirty="0">
                <a:latin typeface="+mn-lt"/>
              </a:rPr>
              <a:t>Concatenating </a:t>
            </a:r>
            <a:r>
              <a:rPr lang="en-IN" sz="2200" dirty="0" smtClean="0">
                <a:latin typeface="Consolas" panose="020B0609020204030204" pitchFamily="49" charset="0"/>
              </a:rPr>
              <a:t>strings</a:t>
            </a:r>
          </a:p>
          <a:p>
            <a:pPr marL="0" indent="0">
              <a:buNone/>
            </a:pPr>
            <a:r>
              <a:rPr lang="en-IN" sz="2200" b="1" dirty="0">
                <a:solidFill>
                  <a:schemeClr val="tx2"/>
                </a:solidFill>
                <a:latin typeface="+mn-lt"/>
              </a:rPr>
              <a:t>16.9</a:t>
            </a:r>
            <a:r>
              <a:rPr lang="en-IN" sz="2200" b="1" dirty="0">
                <a:latin typeface="+mn-lt"/>
              </a:rPr>
              <a:t> </a:t>
            </a:r>
            <a:r>
              <a:rPr lang="en-IN" sz="2200" dirty="0">
                <a:latin typeface="+mn-lt"/>
              </a:rPr>
              <a:t>Miscellaneous </a:t>
            </a:r>
            <a:r>
              <a:rPr lang="en-IN" sz="2200" dirty="0">
                <a:latin typeface="Consolas" panose="020B0609020204030204" pitchFamily="49" charset="0"/>
              </a:rPr>
              <a:t>string</a:t>
            </a:r>
            <a:r>
              <a:rPr lang="en-IN" sz="2200" dirty="0">
                <a:latin typeface="+mn-lt"/>
              </a:rPr>
              <a:t> </a:t>
            </a:r>
            <a:r>
              <a:rPr lang="en-IN" sz="2200" dirty="0" smtClean="0">
                <a:latin typeface="+mn-lt"/>
              </a:rPr>
              <a:t>Methods</a:t>
            </a:r>
            <a:endParaRPr lang="en-IN" sz="2200" b="1" dirty="0">
              <a:latin typeface="+mn-lt"/>
            </a:endParaRPr>
          </a:p>
        </p:txBody>
      </p:sp>
    </p:spTree>
    <p:extLst>
      <p:ext uri="{BB962C8B-B14F-4D97-AF65-F5344CB8AC3E}">
        <p14:creationId xmlns:p14="http://schemas.microsoft.com/office/powerpoint/2010/main" val="40211205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16.5 Using </a:t>
            </a:r>
            <a:r>
              <a:rPr lang="en-US" dirty="0">
                <a:latin typeface="Consolas" panose="020B0609020204030204" pitchFamily="49" charset="0"/>
              </a:rPr>
              <a:t>String</a:t>
            </a:r>
            <a:r>
              <a:rPr lang="en-US" dirty="0"/>
              <a:t>-Searching </a:t>
            </a:r>
            <a:r>
              <a:rPr lang="en-US" dirty="0" smtClean="0"/>
              <a:t>Methods </a:t>
            </a:r>
            <a:r>
              <a:rPr lang="en-IN" sz="2000" b="0" dirty="0" smtClean="0"/>
              <a:t>(1 of 5)</a:t>
            </a:r>
            <a:endParaRPr lang="en-IN" sz="2000" b="0" dirty="0"/>
          </a:p>
        </p:txBody>
      </p:sp>
      <p:pic>
        <p:nvPicPr>
          <p:cNvPr id="3" name="Picture 2" descr="Line 1: forward slash, forward slash, f i g period 16.5, colon, string index methods, period, c s. Line 2: forward slash, forward slash, searching for characters and substrings in strings period. Line 3: using system, semicolon. Line 4: blank. Line 5: class string index methods. Line 6: left brace. Line 7, indented once: static void main, left parenthesis, right parenthesis. Line 8, indented once: left brace. Line 9, indented twice: v a r letters =, open quotes, a b c d e f g h I j k l m a b c d e f g h I j k l m, close quotes, semicolon. Line 10, indented twice: c h a r, left bracket, right bracket, search letters, = left brace, open single quote, c, close single quote, comma, open single quote, a, close single quote, comma, open single quote, dollar, close single quote, right brace, semicolon. Line 11: blank. Line 12, indented twice: forward slash, forward slash, test index of, to locate a character in a string. Line 13, indented twice: console, period, write line, left parenthesis, dollar, open quotes, first, open single quote, c, close single quote, is located at index, close quotes, +. Line 14, indented three times: letters, period, index of, left parenthesis, open single quote, c, close single quote, right parenthesis, right parenthesis, semicolon. Line 15, indented twice: console, period, write line, left parenthesis, open quotes, first, open single quote, a, close single quote, starting at 1 is located at index, close quotes, +. Line 16, indented three times: letters, period, index of, left parenthesis, open single quote, a, close single quote, comma 1, right parenthesis, right parenthesis, semicolon. Line 17, indented twice: console, period, write line, left parenthesis, open quotes, first, open single quote, dollar, close single quote, in the 5 positions starting at 3, close quotes, +. Line 18, indented three times: dollar, open quotes, is located at index, close quotes, + letters, period, index of, left parenthesis, open single quote, dollar, close single quote, comma 3 comma 5, right parenthesis, right parenthesis, semicolon.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03204"/>
            <a:ext cx="7467600" cy="3937000"/>
          </a:xfrm>
          <a:prstGeom prst="rect">
            <a:avLst/>
          </a:prstGeom>
        </p:spPr>
      </p:pic>
    </p:spTree>
    <p:extLst>
      <p:ext uri="{BB962C8B-B14F-4D97-AF65-F5344CB8AC3E}">
        <p14:creationId xmlns:p14="http://schemas.microsoft.com/office/powerpoint/2010/main" val="3336889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16.5 Using </a:t>
            </a:r>
            <a:r>
              <a:rPr lang="en-US" dirty="0">
                <a:latin typeface="Consolas" panose="020B0609020204030204" pitchFamily="49" charset="0"/>
              </a:rPr>
              <a:t>String</a:t>
            </a:r>
            <a:r>
              <a:rPr lang="en-US" dirty="0"/>
              <a:t>-Searching Methods </a:t>
            </a:r>
            <a:r>
              <a:rPr lang="en-IN" sz="2000" b="0" dirty="0" smtClean="0"/>
              <a:t>(2 </a:t>
            </a:r>
            <a:r>
              <a:rPr lang="en-IN" sz="2000" b="0" dirty="0"/>
              <a:t>of 5)</a:t>
            </a:r>
            <a:endParaRPr lang="en-IN" dirty="0"/>
          </a:p>
        </p:txBody>
      </p:sp>
      <p:pic>
        <p:nvPicPr>
          <p:cNvPr id="3" name="Picture 2" descr="Line 20, indented twice: forward slash, forward slash, test last index, of, to find a character in a string. Line 21, indented twice: console, period, write line, left parenthesis, dollar, open quotes, back slash, n last, open single quote, c, close single quote, is located at index, close quotes, +. Line 22, indented three times: letters, period, last index, of, left parenthesis, open single quote, c, close single quote, right parenthesis, right parenthesis, semicolon. Line 23, indented twice: console, period, write line, left parenthesis, open quotes, last, open single quote, a, close single quote, up to position 25 is located at, close quotes, +. Line 24, indented three times: index + letters, period, last index, of, left parenthesis, open single quote, a, close single quote, comma 25, right parenthesis, right parenthesis, semicolon. Line 25, indented twice: console, period, write line, left parenthesis, open quotes, last, open single quote, dollar, close single quote, in the 5 positions ending at 15, close quotes, +. Line 26, indented three times: is located at index + letters, period, last index, of, left parenthesis, open single quote, dollar, close single quote, comma 15 comma 5, right parenthesis, right parenthesis, semicolon. Line 27: blank. Line 28, indented twice: forward slash, forward slash, test index of, to locate a substring in a string. Line 29, indented twice: console, period, write line, left parenthesis, open quotes, back slash, n first, back slash, close quotes, d e f, back slash, open quotes, is located at index, close quotes, +. Line 30, indented three times: letters, period, index of, left parenthesis, open quotes, d e f, close quotes, right parenthesis, right parenthesis, semicolon. Line 31, indented twice: console, period, write line, left parenthesis, open quotes, first, back slash, close quotes, d e f, back slash, open quotes, starting at 7 is located at, close quotes, +. Line 32, indented three times: index + letters, period, index of, left parenthesis, open quotes, d e f, close quotes, comma 7, right parenthesis, right parenthesis, semicolon. Line 33, indented twice: console, period, write line, left parenthesis, open quotes, first, back slash, close quotes, hello, back slash, open quotes, in the 15 positions, close quotes, +. Line 34, indented three times: starting at 5 is located at index +. Line 35, indented three times: letters, period, index of, left parenthesis, open quotes, hello, close quotes, comma 5 comma 15, right parenthesis, right parenthesis, semicolon. Line 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28" y="1773614"/>
            <a:ext cx="7504545" cy="3474132"/>
          </a:xfrm>
          <a:prstGeom prst="rect">
            <a:avLst/>
          </a:prstGeom>
        </p:spPr>
      </p:pic>
    </p:spTree>
    <p:extLst>
      <p:ext uri="{BB962C8B-B14F-4D97-AF65-F5344CB8AC3E}">
        <p14:creationId xmlns:p14="http://schemas.microsoft.com/office/powerpoint/2010/main" val="4250259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16.5 Using </a:t>
            </a:r>
            <a:r>
              <a:rPr lang="en-US" dirty="0">
                <a:latin typeface="Consolas" panose="020B0609020204030204" pitchFamily="49" charset="0"/>
              </a:rPr>
              <a:t>String</a:t>
            </a:r>
            <a:r>
              <a:rPr lang="en-US" dirty="0"/>
              <a:t>-Searching Methods </a:t>
            </a:r>
            <a:r>
              <a:rPr lang="en-IN" sz="2000" b="0" dirty="0" smtClean="0"/>
              <a:t>(3 </a:t>
            </a:r>
            <a:r>
              <a:rPr lang="en-IN" sz="2000" b="0" dirty="0"/>
              <a:t>of 5)</a:t>
            </a:r>
            <a:endParaRPr lang="en-IN" dirty="0"/>
          </a:p>
        </p:txBody>
      </p:sp>
      <p:pic>
        <p:nvPicPr>
          <p:cNvPr id="2" name="Picture 1" descr="Line 37, indented twice: forward slash, forward slash, test last index, of, to find a substring in a string. Line 38, indented twice: console, period, write line, left parenthesis, open quotes, back slash, n last, back slash, close quotes, d e f, back slash, open quotes, is located at index, close quotes, +. Line 39, indented three times: letters, period, last index, of, left parenthesis, open quotes, d e f, close quotes, right parenthesis, right parenthesis, semicolon. Line 40, indented twice: console, period, write line, left parenthesis, open quotes, last, back slash, close quotes, d e f, back slash, open quotes, up to position 25 is located, close quotes, +. Line 41, indented three times: at index + letters, period, last index, of, left parenthesis, open quotes, d e f, close quotes, comma 25, right parenthesis, right parenthesis, semicolon. Line 42, indented twice: console, period, write line, left parenthesis, open quotes, last, back slash, close quotes, hello, back slash, open quotes, in the 15 positions, close quotes, +. Line 43, indented three times: ending at 20 is located at index +. Line 44, indented three times: letters, period, last index, of, left parenthesis, open quotes, hello, close quotes, comma 20 comma 15, right parenthesis, right parenthesis, semicolon. Line 45: blank. Line 46, indented twice: forward slash, forward slash, test index of, any to find first occurrence of character in array. Line 47, indented twice: console, period, write line, left parenthesis, open quotes, back slash, n first, open single quote, c, close single quote, comma, open single quote, a, close single quote, or, open single quote, dollar, close single quote, is, close quotes, +. Line 48, indented three times: located at index + letters, period, index of, any, left parenthesis, search letters, right parenthesis, right parenthesis, semicolon. Line 49, indented twice: console, period, write line, left parenthesis, open quotes, first, open single quote, c, close single quote, comma, open single quote, a, close single quote, or, open single quote, dollar, close single quote, starting at 7 is, close quotes, +. Line 50, indented three times: located at index + letters, period, index of, any, left parenthesis, search letters, comma 7, right parenthesis, right parenthesis, semicolon. Line 51, indented twice: console, period, write line, left parenthesis, open quotes, first, open single quote, c, close single quote, comma, open single quote, a, close single quote, or, open single quote, dollar, close single quote, in the 5 positions, close quotes, +. Line 52, indented three times: starting at 7 is located at index +. Line 53, indented three times: letters, period, index of, any, left parenthesis, search letters, comma 7 comma 5, righ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975" y="1977922"/>
            <a:ext cx="7494050" cy="3600083"/>
          </a:xfrm>
          <a:prstGeom prst="rect">
            <a:avLst/>
          </a:prstGeom>
        </p:spPr>
      </p:pic>
    </p:spTree>
    <p:extLst>
      <p:ext uri="{BB962C8B-B14F-4D97-AF65-F5344CB8AC3E}">
        <p14:creationId xmlns:p14="http://schemas.microsoft.com/office/powerpoint/2010/main" val="155256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16.5 Using </a:t>
            </a:r>
            <a:r>
              <a:rPr lang="en-US" dirty="0">
                <a:latin typeface="Consolas" panose="020B0609020204030204" pitchFamily="49" charset="0"/>
              </a:rPr>
              <a:t>String</a:t>
            </a:r>
            <a:r>
              <a:rPr lang="en-US" dirty="0"/>
              <a:t>-Searching Methods </a:t>
            </a:r>
            <a:r>
              <a:rPr lang="en-IN" sz="2000" b="0" dirty="0" smtClean="0"/>
              <a:t>(4 </a:t>
            </a:r>
            <a:r>
              <a:rPr lang="en-IN" sz="2000" b="0" dirty="0"/>
              <a:t>of 5)</a:t>
            </a:r>
            <a:endParaRPr lang="en-IN" b="0" dirty="0"/>
          </a:p>
        </p:txBody>
      </p:sp>
      <p:pic>
        <p:nvPicPr>
          <p:cNvPr id="3" name="Picture 2" descr=" Line 54: blank. Line 55, indented twice: forward slash, forward slash, test last index, of, any to find last occurrence of character. Line 56, indented twice: forward slash, forward slash, in array. Line 57, indented twice: console, period, write line, left parenthesis, open quotes, back slash, n last, open single quote, c, close single quote, comma, open single quote, a, close single quote, or, open single quote, dollar, close single quote, is, close quotes, +. Line 58, indented three times: located at index + letters, period, last index, of, any, left parenthesis, search letters, right parenthesis, right parenthesis, semicolon. Line 59, indented twice: console, period, write line, left parenthesis, open quotes, last, open single quote, c, close single quote, comma, open single quote, a, close single quote, or, open single quote, dollar, close single quote, up to position 1 is, close quotes, +. Line 60, indented three times: located at index +. Line 61, indented three times: letters, period, last index, of, any, left parenthesis, search letters, comma 1, right parenthesis, right parenthesis, semicolon. Line 62, indented twice: console, period, write line, left parenthesis, open quotes, last, open single quote, c, close single quote, comma, open single quote, a, close single quote, or, open single quote, dollar, close single quote, in the 5 positions, close quotes, +. Line 63, indented three times: ending at 25 is located at index +. Line 64, indented three times: letters, period, last index, of, any, left parenthesis, search letters, comma 25 comma 5, right parenthesis, right parenthesis, semicolon. Line 65, indented once: right brace. Line 6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2133192"/>
            <a:ext cx="7557025" cy="2802396"/>
          </a:xfrm>
          <a:prstGeom prst="rect">
            <a:avLst/>
          </a:prstGeom>
        </p:spPr>
      </p:pic>
    </p:spTree>
    <p:extLst>
      <p:ext uri="{BB962C8B-B14F-4D97-AF65-F5344CB8AC3E}">
        <p14:creationId xmlns:p14="http://schemas.microsoft.com/office/powerpoint/2010/main" val="2688433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16.5 Using </a:t>
            </a:r>
            <a:r>
              <a:rPr lang="en-US" dirty="0">
                <a:latin typeface="Consolas" panose="020B0609020204030204" pitchFamily="49" charset="0"/>
              </a:rPr>
              <a:t>String</a:t>
            </a:r>
            <a:r>
              <a:rPr lang="en-US" dirty="0"/>
              <a:t>-Searching Methods </a:t>
            </a:r>
            <a:r>
              <a:rPr lang="en-IN" sz="2000" b="0" dirty="0" smtClean="0"/>
              <a:t>(5 </a:t>
            </a:r>
            <a:r>
              <a:rPr lang="en-IN" sz="2000" b="0" dirty="0"/>
              <a:t>of 5)</a:t>
            </a:r>
            <a:endParaRPr lang="en-IN" dirty="0"/>
          </a:p>
        </p:txBody>
      </p:sp>
      <p:pic>
        <p:nvPicPr>
          <p:cNvPr id="3" name="Picture 2" descr="Program code output for searching characters and substrings in strings. Line 1: first, open single quote, c, close single quote, is located at index 2. Line 2: first, open single quote, a, close single quote, starting at 1 is located at index 13. Line 3: first, open single quote, dollar, close single quote, in the 5 positions starting at 3 is located at index negative 1. Line 4: last, open single quote, c, close single quote, is located at index 15. Line 5: last, open single quote, a, close single quote, up to position 25 is located at index 13. Line 6: last, open single quote, dollar, close single quote, in the 5 positions ending at 15 is located at index negative 1. Line 7: first, open quotes, d e f, close quotes, is located at index 3. Line 8: first, open quotes, d e f, close quotes, starting at 7 is located at index 16. Line 9: first, open quotes, hello, close quotes, in the 15 positions starting at 5 is located at index negative 1. Line 10: last, open quotes, d e f, close quotes, is located at index 16. Line 11: last, open quotes, d e f, close quotes, up to position 25 is located at index 16.Line 12: last, open quotes, hello, close quotes, in the 15 positions ending at 20 is located at index negative 1. Line 13: first, open single quote, c, close single quote, comma, open single quote, a, close single quote, or, open single quote, dollar, close single quote, is located at index 0. Line 14: first, open single quote, c, close single quote, comma, open single quote, a, close single quote, or, open single quote, dollar, close single quote, starting at 7 is located at index 13. Line 15: first, open single quote, c, close single quote, comma, open single quote, a, close single quote, or, open single quote, dollar, close single quote, in the 5 positions starting at 7 is located at index negative 1. Line 16: last, open single quote, c, close single quote, comma, open single quote, a, close single quote, or, open single quote, dollar, close single quote, is located at index 15. Line 17: last, open single quote, c, close single quote, comma, open single quote, a, close single quote, or, open single quote, dollar, close single quote, up to position 1 is located at index 0. Line 18: last, open single quote, c, close single quote, comma, open single quote, a, close single quote, or, open single quote, dollar, close single quote, in the 5 positions ending at 25 is located at index negativ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783" y="1832447"/>
            <a:ext cx="7278434" cy="4357157"/>
          </a:xfrm>
          <a:prstGeom prst="rect">
            <a:avLst/>
          </a:prstGeom>
        </p:spPr>
      </p:pic>
    </p:spTree>
    <p:extLst>
      <p:ext uri="{BB962C8B-B14F-4D97-AF65-F5344CB8AC3E}">
        <p14:creationId xmlns:p14="http://schemas.microsoft.com/office/powerpoint/2010/main" val="647877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16.2</a:t>
            </a:r>
          </a:p>
        </p:txBody>
      </p:sp>
      <p:sp>
        <p:nvSpPr>
          <p:cNvPr id="3" name="Text Placeholder 2"/>
          <p:cNvSpPr>
            <a:spLocks noGrp="1"/>
          </p:cNvSpPr>
          <p:nvPr>
            <p:ph type="body" idx="1"/>
          </p:nvPr>
        </p:nvSpPr>
        <p:spPr/>
        <p:txBody>
          <a:bodyPr/>
          <a:lstStyle/>
          <a:p>
            <a:pPr marL="0" indent="0">
              <a:buNone/>
            </a:pPr>
            <a:r>
              <a:rPr lang="en-IN" sz="2400" dirty="0">
                <a:latin typeface="+mn-lt"/>
              </a:rPr>
              <a:t>In the overloaded methods </a:t>
            </a:r>
            <a:r>
              <a:rPr lang="en-IN" sz="2400" dirty="0">
                <a:latin typeface="Consolas" panose="020B0609020204030204" pitchFamily="49" charset="0"/>
              </a:rPr>
              <a:t>LastIndexOf</a:t>
            </a:r>
            <a:r>
              <a:rPr lang="en-IN" sz="2400" dirty="0">
                <a:latin typeface="+mn-lt"/>
              </a:rPr>
              <a:t> and </a:t>
            </a:r>
            <a:r>
              <a:rPr lang="en-IN" sz="2400" dirty="0">
                <a:latin typeface="Consolas" panose="020B0609020204030204" pitchFamily="49" charset="0"/>
              </a:rPr>
              <a:t>LastIndexOfAny</a:t>
            </a:r>
            <a:r>
              <a:rPr lang="en-IN" sz="2400" dirty="0">
                <a:latin typeface="+mn-lt"/>
              </a:rPr>
              <a:t> that take three </a:t>
            </a:r>
            <a:r>
              <a:rPr lang="en-IN" sz="2400" dirty="0" smtClean="0">
                <a:latin typeface="+mn-lt"/>
              </a:rPr>
              <a:t>parameters, the </a:t>
            </a:r>
            <a:r>
              <a:rPr lang="en-IN" sz="2400" dirty="0">
                <a:latin typeface="+mn-lt"/>
              </a:rPr>
              <a:t>second argument must be greater than or equal to the third. This might </a:t>
            </a:r>
            <a:r>
              <a:rPr lang="en-IN" sz="2400" dirty="0" smtClean="0">
                <a:latin typeface="+mn-lt"/>
              </a:rPr>
              <a:t>seem counterintuitive</a:t>
            </a:r>
            <a:r>
              <a:rPr lang="en-IN" sz="2400" dirty="0">
                <a:latin typeface="+mn-lt"/>
              </a:rPr>
              <a:t>, but remember that the search moves from the end of the string </a:t>
            </a:r>
            <a:r>
              <a:rPr lang="en-IN" sz="2400" dirty="0" smtClean="0">
                <a:latin typeface="+mn-lt"/>
              </a:rPr>
              <a:t>toward the </a:t>
            </a:r>
            <a:r>
              <a:rPr lang="en-IN" sz="2400" dirty="0">
                <a:latin typeface="+mn-lt"/>
              </a:rPr>
              <a:t>start of the string.</a:t>
            </a:r>
          </a:p>
        </p:txBody>
      </p:sp>
    </p:spTree>
    <p:extLst>
      <p:ext uri="{BB962C8B-B14F-4D97-AF65-F5344CB8AC3E}">
        <p14:creationId xmlns:p14="http://schemas.microsoft.com/office/powerpoint/2010/main" val="2576867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16.7 Extracting Substrings from </a:t>
            </a:r>
            <a:r>
              <a:rPr lang="en-US" dirty="0">
                <a:latin typeface="Consolas" panose="020B0609020204030204" pitchFamily="49" charset="0"/>
                <a:cs typeface="Times New Roman" panose="02020603050405020304" pitchFamily="18" charset="0"/>
              </a:rPr>
              <a:t>Strings</a:t>
            </a:r>
            <a:endParaRPr lang="en-IN" dirty="0">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rPr>
              <a:t>string</a:t>
            </a:r>
            <a:r>
              <a:rPr lang="en-US" altLang="en-US" sz="2400" dirty="0">
                <a:latin typeface="+mn-lt"/>
              </a:rPr>
              <a:t> provides two </a:t>
            </a:r>
            <a:r>
              <a:rPr lang="en-US" altLang="en-US" sz="2400" dirty="0">
                <a:latin typeface="Consolas" panose="020B0609020204030204" pitchFamily="49" charset="0"/>
              </a:rPr>
              <a:t>Substring</a:t>
            </a:r>
            <a:r>
              <a:rPr lang="en-US" altLang="en-US" sz="2400" dirty="0">
                <a:latin typeface="+mn-lt"/>
              </a:rPr>
              <a:t> methods, which create a new string by copying part of an existing </a:t>
            </a:r>
            <a:r>
              <a:rPr lang="en-US" altLang="en-US" sz="2400" dirty="0" smtClean="0">
                <a:latin typeface="Consolas" panose="020B0609020204030204" pitchFamily="49" charset="0"/>
              </a:rPr>
              <a:t>string</a:t>
            </a:r>
            <a:r>
              <a:rPr lang="en-US" altLang="en-US" sz="2400" dirty="0" smtClean="0">
                <a:latin typeface="+mn-lt"/>
              </a:rPr>
              <a:t>.</a:t>
            </a:r>
            <a:endParaRPr lang="en-US" altLang="en-US" sz="2400" dirty="0">
              <a:latin typeface="+mn-lt"/>
            </a:endParaRPr>
          </a:p>
          <a:p>
            <a:r>
              <a:rPr lang="en-US" altLang="en-US" sz="2400" dirty="0">
                <a:latin typeface="+mn-lt"/>
              </a:rPr>
              <a:t>Each method returns a new </a:t>
            </a:r>
            <a:r>
              <a:rPr lang="en-US" altLang="en-US" sz="2400" dirty="0" smtClean="0">
                <a:latin typeface="Consolas" panose="020B0609020204030204" pitchFamily="49" charset="0"/>
              </a:rPr>
              <a:t>string</a:t>
            </a:r>
            <a:r>
              <a:rPr lang="en-US" altLang="en-US" sz="2400" dirty="0" smtClean="0">
                <a:latin typeface="+mn-lt"/>
              </a:rPr>
              <a:t>.</a:t>
            </a:r>
            <a:endParaRPr lang="en-US" altLang="en-US" sz="2400" dirty="0">
              <a:latin typeface="+mn-lt"/>
            </a:endParaRPr>
          </a:p>
          <a:p>
            <a:r>
              <a:rPr lang="en-US" altLang="en-US" sz="2400" dirty="0" smtClean="0">
                <a:latin typeface="+mn-lt"/>
              </a:rPr>
              <a:t>Figure 16.6 </a:t>
            </a:r>
            <a:r>
              <a:rPr lang="en-US" altLang="en-US" sz="2400" dirty="0">
                <a:latin typeface="+mn-lt"/>
              </a:rPr>
              <a:t>demonstrates the use of both methods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55317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73480"/>
          </a:xfrm>
        </p:spPr>
        <p:txBody>
          <a:bodyPr/>
          <a:lstStyle/>
          <a:p>
            <a:r>
              <a:rPr lang="en-US" dirty="0"/>
              <a:t>Figure 16.6 Demonstrating the </a:t>
            </a:r>
            <a:r>
              <a:rPr lang="en-US" dirty="0">
                <a:latin typeface="Consolas" panose="020B0609020204030204" pitchFamily="49" charset="0"/>
              </a:rPr>
              <a:t>String Substring</a:t>
            </a:r>
            <a:r>
              <a:rPr lang="en-US" dirty="0"/>
              <a:t> Method</a:t>
            </a:r>
            <a:endParaRPr lang="en-IN" dirty="0"/>
          </a:p>
        </p:txBody>
      </p:sp>
      <p:pic>
        <p:nvPicPr>
          <p:cNvPr id="3" name="Picture 2" descr="Program code for demonstrating the string substring method. Line 1: forward slash, forward slash, f i g period 16.6, colon, substring, period, c s. Line 2: forward slash, forward slash, demonstrating the string substring method period. Line 3: using system, semicolon. Line 4: blank. Line 5: class substring. Line 6: left brace. Line 7, indented once: static void main, left parenthesis, right parenthesis. Line 8, indented once: left brace. Line 9, indented twice: v a r letters =, open quotes, a b c d e f g h i j k l m a b c d e f g h i j k l m, close quotes, semicolon. Line 10: blank. Line 11, indented twice: forward slash, forward slash, invoke substring method and pass it one parameter. Line 12, indented twice: console, period, write line, left parenthesis, open quotes, substring from index 20 to end is, close quotes, +. Line 13, indented three times: dollar, open quotes, back slash, open quotes, left brace letters, period, substring, left parenthesis, 20, right parenthesis, right brace, back slash, close quotes, close quotes, right parenthesis, semicolon. Line 14: blank. Line 15, indented twice: forward slash, forward slash, invoke substring method and pass it two parameters. Line 16, indented twice: console, period, write line, left parenthesis, open quotes, substring from index 0 of length 6 is, close quotes, +. Line 17, indented three times: dollar, open quotes, back slash, open quotes, left brace letters, period, substring, left parenthesis, 0 comma 6, right parenthesis, right brace, back slash, close quotes, close quotes, right parenthesis, semicolon. Line 18, indented once: right brace. Line 19: right brace. Line 1: substring from index 20 to end is, open quotes, h i j k l m, close quotes. Line 2: substring from index 0 of length 6 is, open quotes, a b c d e f, close quo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92" y="1784588"/>
            <a:ext cx="7034816" cy="4402743"/>
          </a:xfrm>
          <a:prstGeom prst="rect">
            <a:avLst/>
          </a:prstGeom>
        </p:spPr>
      </p:pic>
    </p:spTree>
    <p:extLst>
      <p:ext uri="{BB962C8B-B14F-4D97-AF65-F5344CB8AC3E}">
        <p14:creationId xmlns:p14="http://schemas.microsoft.com/office/powerpoint/2010/main" val="2380380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16.8 Concatenating Strings</a:t>
            </a:r>
            <a:endParaRPr lang="en-IN" dirty="0"/>
          </a:p>
        </p:txBody>
      </p:sp>
      <p:sp>
        <p:nvSpPr>
          <p:cNvPr id="3" name="Text Placeholder 2"/>
          <p:cNvSpPr>
            <a:spLocks noGrp="1"/>
          </p:cNvSpPr>
          <p:nvPr>
            <p:ph type="body" idx="1"/>
          </p:nvPr>
        </p:nvSpPr>
        <p:spPr/>
        <p:txBody>
          <a:bodyPr/>
          <a:lstStyle/>
          <a:p>
            <a:r>
              <a:rPr lang="en-US" altLang="en-US" sz="2400" dirty="0">
                <a:latin typeface="+mn-lt"/>
              </a:rPr>
              <a:t>The + operator is not the only way to perform </a:t>
            </a:r>
            <a:r>
              <a:rPr lang="en-US" altLang="en-US" sz="2400" dirty="0">
                <a:latin typeface="Consolas" panose="020B0609020204030204" pitchFamily="49" charset="0"/>
              </a:rPr>
              <a:t>string</a:t>
            </a:r>
            <a:r>
              <a:rPr lang="en-US" altLang="en-US" sz="2400" dirty="0">
                <a:latin typeface="+mn-lt"/>
              </a:rPr>
              <a:t> </a:t>
            </a:r>
            <a:r>
              <a:rPr lang="en-US" altLang="en-US" sz="2400" dirty="0" smtClean="0">
                <a:latin typeface="+mn-lt"/>
              </a:rPr>
              <a:t>concatenation.</a:t>
            </a:r>
            <a:endParaRPr lang="en-US" altLang="en-US" sz="2400" dirty="0">
              <a:latin typeface="+mn-lt"/>
            </a:endParaRPr>
          </a:p>
          <a:p>
            <a:r>
              <a:rPr lang="en-US" altLang="en-US" sz="2400" dirty="0">
                <a:latin typeface="+mn-lt"/>
              </a:rPr>
              <a:t>The </a:t>
            </a:r>
            <a:r>
              <a:rPr lang="en-US" altLang="en-US" sz="2400" dirty="0">
                <a:latin typeface="Consolas" panose="020B0609020204030204" pitchFamily="49" charset="0"/>
              </a:rPr>
              <a:t>static</a:t>
            </a:r>
            <a:r>
              <a:rPr lang="en-US" altLang="en-US" sz="2400" dirty="0">
                <a:latin typeface="+mn-lt"/>
              </a:rPr>
              <a:t> method </a:t>
            </a:r>
            <a:r>
              <a:rPr lang="en-US" altLang="en-US" sz="2400" dirty="0">
                <a:latin typeface="Consolas" panose="020B0609020204030204" pitchFamily="49" charset="0"/>
              </a:rPr>
              <a:t>Concat</a:t>
            </a:r>
            <a:r>
              <a:rPr lang="en-US" altLang="en-US" sz="2400" dirty="0">
                <a:latin typeface="+mn-lt"/>
              </a:rPr>
              <a:t> of class </a:t>
            </a:r>
            <a:r>
              <a:rPr lang="en-US" altLang="en-US" sz="2400" dirty="0">
                <a:latin typeface="Consolas" panose="020B0609020204030204" pitchFamily="49" charset="0"/>
              </a:rPr>
              <a:t>string</a:t>
            </a:r>
            <a:r>
              <a:rPr lang="en-US" altLang="en-US" sz="2400" dirty="0">
                <a:latin typeface="+mn-lt"/>
              </a:rPr>
              <a:t> </a:t>
            </a:r>
            <a:r>
              <a:rPr lang="en-US" altLang="en-US" sz="2400" dirty="0" smtClean="0">
                <a:latin typeface="+mn-lt"/>
              </a:rPr>
              <a:t>(Figure </a:t>
            </a:r>
            <a:r>
              <a:rPr lang="en-US" altLang="en-US" sz="2400" dirty="0">
                <a:latin typeface="+mn-lt"/>
              </a:rPr>
              <a:t>16.7) concatenates two </a:t>
            </a:r>
            <a:r>
              <a:rPr lang="en-US" altLang="en-US" sz="2400" dirty="0">
                <a:latin typeface="Consolas" panose="020B0609020204030204" pitchFamily="49" charset="0"/>
              </a:rPr>
              <a:t>strings</a:t>
            </a:r>
            <a:r>
              <a:rPr lang="en-US" altLang="en-US" sz="2400" dirty="0">
                <a:latin typeface="+mn-lt"/>
              </a:rPr>
              <a:t> and returns a new </a:t>
            </a:r>
            <a:r>
              <a:rPr lang="en-US" altLang="en-US" sz="2400" dirty="0">
                <a:latin typeface="Consolas" panose="020B0609020204030204" pitchFamily="49" charset="0"/>
              </a:rPr>
              <a:t>string</a:t>
            </a:r>
            <a:r>
              <a:rPr lang="en-US" altLang="en-US" sz="2400" dirty="0">
                <a:latin typeface="+mn-lt"/>
              </a:rPr>
              <a:t> containing the combined characters from both original </a:t>
            </a:r>
            <a:r>
              <a:rPr lang="en-US" altLang="en-US" sz="2400" dirty="0">
                <a:latin typeface="Consolas" panose="020B0609020204030204" pitchFamily="49" charset="0"/>
              </a:rPr>
              <a:t>strings</a:t>
            </a:r>
            <a:r>
              <a:rPr lang="en-US" altLang="en-US" sz="2400" dirty="0" smtClean="0">
                <a:latin typeface="Consolas" panose="020B0609020204030204" pitchFamily="49" charset="0"/>
              </a:rPr>
              <a:t>.</a:t>
            </a:r>
            <a:endParaRPr lang="en-US" altLang="en-US" sz="2400" dirty="0">
              <a:latin typeface="Consolas" panose="020B0609020204030204" pitchFamily="49" charset="0"/>
            </a:endParaRPr>
          </a:p>
        </p:txBody>
      </p:sp>
    </p:spTree>
    <p:extLst>
      <p:ext uri="{BB962C8B-B14F-4D97-AF65-F5344CB8AC3E}">
        <p14:creationId xmlns:p14="http://schemas.microsoft.com/office/powerpoint/2010/main" val="3703824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16.7: Demonstrating </a:t>
            </a:r>
            <a:r>
              <a:rPr lang="en-US" dirty="0">
                <a:latin typeface="Consolas" panose="020B0609020204030204" pitchFamily="49" charset="0"/>
              </a:rPr>
              <a:t>String</a:t>
            </a:r>
            <a:r>
              <a:rPr lang="en-US" dirty="0"/>
              <a:t> Class </a:t>
            </a:r>
            <a:r>
              <a:rPr lang="en-US" dirty="0">
                <a:latin typeface="Consolas" panose="020B0609020204030204" pitchFamily="49" charset="0"/>
              </a:rPr>
              <a:t>Concat</a:t>
            </a:r>
            <a:r>
              <a:rPr lang="en-US" dirty="0"/>
              <a:t> </a:t>
            </a:r>
            <a:r>
              <a:rPr lang="en-US" dirty="0" smtClean="0"/>
              <a:t>Method </a:t>
            </a:r>
            <a:r>
              <a:rPr lang="en-IN" sz="2000" b="0" dirty="0" smtClean="0"/>
              <a:t>(1 of 2)</a:t>
            </a:r>
            <a:endParaRPr lang="en-IN" sz="2000" dirty="0"/>
          </a:p>
        </p:txBody>
      </p:sp>
      <p:pic>
        <p:nvPicPr>
          <p:cNvPr id="3" name="Picture 2" descr="Program code for demonstrating string class contact method. Line 1: forward slash, forward slash, f i g period 16.7, colon, sub concatenation, period, c s. Line 2: forward slash, forward slash, demonstrating string class c o n c a t method period. Line 3: using system, semicolon. Line 4: blank. Line 5: class string concatenation. Line 6: left brace. Line 7, indented once: static void main, left parenthesis, right parenthesis. Line 8, indented once: left brace. Line 9, indented twice: v a r string 1 =, open quotes, happy, close quotes, semicolon. Line 10, indented twice: v a r string 2 =, open quotes, birthday, close quotes, semicolon. Line 11: blank. Line 12, indented twice: console, period, write line, left parenthesis, dollar, open quotes, string 1 =, back slash, open quotes, left brace string 1 right brace, back slash, close quotes, close quotes, right parenthesis, semicolon. Line 13, indented twice: console, period, write line, left parenthesis, dollar, open quotes, string 2 =, back slash, open quotes, left brace string 2 right brace, back slash, close quotes, close quotes, right parenthesis, semicolon. Line 14, indented twice: console, period, write line, left parenthesis, open quotes, back slash, n result, of string, period, c o n c a t, left parenthesis, string 1 comma string 2, right parenthesis, =, close quotes, +. Line 15, indented three times: string, period, c o n c a t, left parenthesis, string 1 comma string 2, right parenthesis, right parenthesis, semicolon. Line 16, indented twice: console, period, write line, left parenthesis, dollar, open quotes, string 1 after concatenation = left brace string 1 right brace, close quotes, right parenthesis, semicolon. Line 17, indented once: right brace. Line 1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326" y="1870240"/>
            <a:ext cx="7467600" cy="3759200"/>
          </a:xfrm>
          <a:prstGeom prst="rect">
            <a:avLst/>
          </a:prstGeom>
        </p:spPr>
      </p:pic>
    </p:spTree>
    <p:extLst>
      <p:ext uri="{BB962C8B-B14F-4D97-AF65-F5344CB8AC3E}">
        <p14:creationId xmlns:p14="http://schemas.microsoft.com/office/powerpoint/2010/main" val="225159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(2 </a:t>
            </a:r>
            <a:r>
              <a:rPr lang="en-IN" sz="2000" b="0" dirty="0"/>
              <a:t>of </a:t>
            </a:r>
            <a:r>
              <a:rPr lang="en-IN" sz="2000" b="0" dirty="0" smtClean="0"/>
              <a:t>2)</a:t>
            </a:r>
            <a:endParaRPr lang="en-IN" dirty="0"/>
          </a:p>
        </p:txBody>
      </p:sp>
      <p:sp>
        <p:nvSpPr>
          <p:cNvPr id="3" name="Text Placeholder 2"/>
          <p:cNvSpPr>
            <a:spLocks noGrp="1"/>
          </p:cNvSpPr>
          <p:nvPr>
            <p:ph type="body" idx="1"/>
          </p:nvPr>
        </p:nvSpPr>
        <p:spPr>
          <a:xfrm>
            <a:off x="457200" y="1600200"/>
            <a:ext cx="8229600" cy="4615873"/>
          </a:xfrm>
        </p:spPr>
        <p:txBody>
          <a:bodyPr/>
          <a:lstStyle/>
          <a:p>
            <a:pPr marL="0" indent="0">
              <a:buNone/>
            </a:pPr>
            <a:r>
              <a:rPr lang="en-IN" sz="2200" b="1" dirty="0" smtClean="0">
                <a:solidFill>
                  <a:schemeClr val="tx2"/>
                </a:solidFill>
                <a:latin typeface="+mn-lt"/>
              </a:rPr>
              <a:t>16.10</a:t>
            </a:r>
            <a:r>
              <a:rPr lang="en-IN" sz="2200" b="1" dirty="0" smtClean="0">
                <a:latin typeface="+mn-lt"/>
              </a:rPr>
              <a:t> </a:t>
            </a:r>
            <a:r>
              <a:rPr lang="en-IN" sz="2200" dirty="0">
                <a:latin typeface="+mn-lt"/>
              </a:rPr>
              <a:t>Class </a:t>
            </a:r>
            <a:r>
              <a:rPr lang="en-IN" sz="2200" dirty="0">
                <a:latin typeface="Consolas" panose="020B0609020204030204" pitchFamily="49" charset="0"/>
              </a:rPr>
              <a:t>StringBuilder</a:t>
            </a:r>
          </a:p>
          <a:p>
            <a:pPr marL="0" indent="0">
              <a:buNone/>
            </a:pPr>
            <a:r>
              <a:rPr lang="en-IN" sz="2200" b="1" dirty="0">
                <a:solidFill>
                  <a:schemeClr val="tx2"/>
                </a:solidFill>
                <a:latin typeface="+mn-lt"/>
              </a:rPr>
              <a:t>16.11</a:t>
            </a:r>
            <a:r>
              <a:rPr lang="en-IN" sz="2200" b="1" dirty="0">
                <a:latin typeface="+mn-lt"/>
              </a:rPr>
              <a:t> </a:t>
            </a:r>
            <a:r>
              <a:rPr lang="en-IN" sz="2200" dirty="0">
                <a:latin typeface="Consolas" panose="020B0609020204030204" pitchFamily="49" charset="0"/>
              </a:rPr>
              <a:t>Length</a:t>
            </a:r>
            <a:r>
              <a:rPr lang="en-IN" sz="2200" dirty="0">
                <a:latin typeface="+mn-lt"/>
              </a:rPr>
              <a:t> and </a:t>
            </a:r>
            <a:r>
              <a:rPr lang="en-IN" sz="2200" dirty="0">
                <a:latin typeface="Consolas" panose="020B0609020204030204" pitchFamily="49" charset="0"/>
              </a:rPr>
              <a:t>Capacity</a:t>
            </a:r>
            <a:r>
              <a:rPr lang="en-IN" sz="2200" dirty="0">
                <a:latin typeface="+mn-lt"/>
              </a:rPr>
              <a:t> </a:t>
            </a:r>
            <a:r>
              <a:rPr lang="en-IN" sz="2200" dirty="0" smtClean="0">
                <a:latin typeface="+mn-lt"/>
              </a:rPr>
              <a:t>Properties, </a:t>
            </a:r>
            <a:r>
              <a:rPr lang="en-IN" sz="2200" dirty="0" smtClean="0">
                <a:latin typeface="Consolas" panose="020B0609020204030204" pitchFamily="49" charset="0"/>
              </a:rPr>
              <a:t>EnsureCapacity</a:t>
            </a:r>
            <a:r>
              <a:rPr lang="en-IN" sz="2200" dirty="0" smtClean="0">
                <a:latin typeface="+mn-lt"/>
              </a:rPr>
              <a:t> </a:t>
            </a:r>
            <a:r>
              <a:rPr lang="en-IN" sz="2200" dirty="0">
                <a:latin typeface="+mn-lt"/>
              </a:rPr>
              <a:t>Method </a:t>
            </a:r>
            <a:r>
              <a:rPr lang="en-IN" sz="2200" dirty="0" smtClean="0">
                <a:latin typeface="+mn-lt"/>
              </a:rPr>
              <a:t>and Indexer </a:t>
            </a:r>
            <a:r>
              <a:rPr lang="en-IN" sz="2200" dirty="0">
                <a:latin typeface="+mn-lt"/>
              </a:rPr>
              <a:t>of Class </a:t>
            </a:r>
            <a:r>
              <a:rPr lang="en-IN" sz="2200" dirty="0">
                <a:latin typeface="Consolas" panose="020B0609020204030204" pitchFamily="49" charset="0"/>
              </a:rPr>
              <a:t>StringBuilder</a:t>
            </a:r>
          </a:p>
          <a:p>
            <a:pPr marL="0" indent="0">
              <a:buNone/>
            </a:pPr>
            <a:r>
              <a:rPr lang="en-IN" sz="2200" b="1" dirty="0">
                <a:solidFill>
                  <a:schemeClr val="tx2"/>
                </a:solidFill>
                <a:latin typeface="+mn-lt"/>
              </a:rPr>
              <a:t>16.12</a:t>
            </a:r>
            <a:r>
              <a:rPr lang="en-IN" sz="2200" b="1" dirty="0">
                <a:latin typeface="+mn-lt"/>
              </a:rPr>
              <a:t> </a:t>
            </a:r>
            <a:r>
              <a:rPr lang="en-IN" sz="2200" dirty="0">
                <a:latin typeface="Consolas" panose="020B0609020204030204" pitchFamily="49" charset="0"/>
              </a:rPr>
              <a:t>Append</a:t>
            </a:r>
            <a:r>
              <a:rPr lang="en-IN" sz="2200" dirty="0">
                <a:latin typeface="+mn-lt"/>
              </a:rPr>
              <a:t> and </a:t>
            </a:r>
            <a:r>
              <a:rPr lang="en-IN" sz="2200" dirty="0" smtClean="0">
                <a:latin typeface="Consolas" panose="020B0609020204030204" pitchFamily="49" charset="0"/>
              </a:rPr>
              <a:t>AppendFormat</a:t>
            </a:r>
            <a:r>
              <a:rPr lang="en-IN" sz="2200" dirty="0">
                <a:latin typeface="+mn-lt"/>
              </a:rPr>
              <a:t> </a:t>
            </a:r>
            <a:r>
              <a:rPr lang="en-IN" sz="2200" dirty="0" smtClean="0">
                <a:latin typeface="+mn-lt"/>
              </a:rPr>
              <a:t>Methods </a:t>
            </a:r>
            <a:r>
              <a:rPr lang="en-IN" sz="2200" dirty="0">
                <a:latin typeface="+mn-lt"/>
              </a:rPr>
              <a:t>of </a:t>
            </a:r>
            <a:r>
              <a:rPr lang="en-IN" sz="2200" dirty="0" smtClean="0">
                <a:latin typeface="+mn-lt"/>
              </a:rPr>
              <a:t>Class </a:t>
            </a:r>
            <a:r>
              <a:rPr lang="en-IN" sz="2200" dirty="0" smtClean="0">
                <a:latin typeface="Consolas" panose="020B0609020204030204" pitchFamily="49" charset="0"/>
              </a:rPr>
              <a:t>StringBuilder</a:t>
            </a:r>
            <a:endParaRPr lang="en-IN" sz="2200" dirty="0">
              <a:latin typeface="Consolas" panose="020B0609020204030204" pitchFamily="49" charset="0"/>
            </a:endParaRPr>
          </a:p>
          <a:p>
            <a:pPr marL="0" indent="0">
              <a:buNone/>
            </a:pPr>
            <a:r>
              <a:rPr lang="en-IN" sz="2200" b="1" dirty="0">
                <a:solidFill>
                  <a:schemeClr val="tx2"/>
                </a:solidFill>
                <a:latin typeface="+mn-lt"/>
              </a:rPr>
              <a:t>16.13</a:t>
            </a:r>
            <a:r>
              <a:rPr lang="en-IN" sz="2200" dirty="0">
                <a:solidFill>
                  <a:schemeClr val="tx2"/>
                </a:solidFill>
                <a:latin typeface="Consolas" panose="020B0609020204030204" pitchFamily="49" charset="0"/>
              </a:rPr>
              <a:t> </a:t>
            </a:r>
            <a:r>
              <a:rPr lang="en-IN" sz="2200" dirty="0">
                <a:latin typeface="Consolas" panose="020B0609020204030204" pitchFamily="49" charset="0"/>
              </a:rPr>
              <a:t>Insert, Remove </a:t>
            </a:r>
            <a:r>
              <a:rPr lang="en-IN" sz="2200" dirty="0">
                <a:latin typeface="+mn-lt"/>
              </a:rPr>
              <a:t>and </a:t>
            </a:r>
            <a:r>
              <a:rPr lang="en-IN" sz="2200" dirty="0" smtClean="0">
                <a:latin typeface="Consolas" panose="020B0609020204030204" pitchFamily="49" charset="0"/>
              </a:rPr>
              <a:t>Replace</a:t>
            </a:r>
            <a:r>
              <a:rPr lang="en-IN" sz="2200" dirty="0" smtClean="0">
                <a:latin typeface="+mn-lt"/>
              </a:rPr>
              <a:t> Methods </a:t>
            </a:r>
            <a:r>
              <a:rPr lang="en-IN" sz="2200" dirty="0">
                <a:latin typeface="+mn-lt"/>
              </a:rPr>
              <a:t>of </a:t>
            </a:r>
            <a:r>
              <a:rPr lang="en-IN" sz="2200" dirty="0" smtClean="0">
                <a:latin typeface="+mn-lt"/>
              </a:rPr>
              <a:t>Class </a:t>
            </a:r>
            <a:r>
              <a:rPr lang="en-IN" sz="2200" dirty="0" smtClean="0">
                <a:latin typeface="Consolas" panose="020B0609020204030204" pitchFamily="49" charset="0"/>
              </a:rPr>
              <a:t>StringBuilder</a:t>
            </a:r>
            <a:endParaRPr lang="en-IN" sz="2200" dirty="0">
              <a:latin typeface="Consolas" panose="020B0609020204030204" pitchFamily="49" charset="0"/>
            </a:endParaRPr>
          </a:p>
          <a:p>
            <a:pPr marL="0" indent="0">
              <a:buNone/>
            </a:pPr>
            <a:r>
              <a:rPr lang="en-IN" sz="2200" b="1" dirty="0">
                <a:solidFill>
                  <a:schemeClr val="tx2"/>
                </a:solidFill>
                <a:latin typeface="+mn-lt"/>
              </a:rPr>
              <a:t>16.14</a:t>
            </a:r>
            <a:r>
              <a:rPr lang="en-IN" sz="2200" b="1" dirty="0">
                <a:latin typeface="+mn-lt"/>
              </a:rPr>
              <a:t> </a:t>
            </a:r>
            <a:r>
              <a:rPr lang="en-IN" sz="2200" dirty="0">
                <a:latin typeface="Consolas" panose="020B0609020204030204" pitchFamily="49" charset="0"/>
              </a:rPr>
              <a:t>Char</a:t>
            </a:r>
            <a:r>
              <a:rPr lang="en-IN" sz="2200" dirty="0">
                <a:latin typeface="+mn-lt"/>
              </a:rPr>
              <a:t> Methods</a:t>
            </a:r>
          </a:p>
          <a:p>
            <a:pPr marL="0" indent="0">
              <a:buNone/>
            </a:pPr>
            <a:r>
              <a:rPr lang="en-IN" sz="2200" b="1" dirty="0">
                <a:solidFill>
                  <a:schemeClr val="tx2"/>
                </a:solidFill>
                <a:latin typeface="+mn-lt"/>
              </a:rPr>
              <a:t>16.15</a:t>
            </a:r>
            <a:r>
              <a:rPr lang="en-IN" sz="2200" b="1" dirty="0">
                <a:latin typeface="+mn-lt"/>
              </a:rPr>
              <a:t> </a:t>
            </a:r>
            <a:r>
              <a:rPr lang="en-IN" sz="2200" dirty="0">
                <a:latin typeface="+mn-lt"/>
              </a:rPr>
              <a:t>Introduction to Regular </a:t>
            </a:r>
            <a:r>
              <a:rPr lang="en-IN" sz="2200" dirty="0" smtClean="0">
                <a:latin typeface="+mn-lt"/>
              </a:rPr>
              <a:t>Expressions (Online</a:t>
            </a:r>
            <a:r>
              <a:rPr lang="en-IN" sz="2200" dirty="0">
                <a:latin typeface="+mn-lt"/>
              </a:rPr>
              <a:t>)</a:t>
            </a:r>
          </a:p>
          <a:p>
            <a:pPr marL="0" indent="0">
              <a:buNone/>
            </a:pPr>
            <a:r>
              <a:rPr lang="en-IN" sz="2200" b="1" dirty="0">
                <a:solidFill>
                  <a:schemeClr val="tx2"/>
                </a:solidFill>
                <a:latin typeface="+mn-lt"/>
              </a:rPr>
              <a:t>16.16</a:t>
            </a:r>
            <a:r>
              <a:rPr lang="en-IN" sz="2200" b="1" dirty="0">
                <a:latin typeface="+mn-lt"/>
              </a:rPr>
              <a:t> </a:t>
            </a:r>
            <a:r>
              <a:rPr lang="en-IN" sz="2200" dirty="0">
                <a:latin typeface="+mn-lt"/>
              </a:rPr>
              <a:t>Wrap-Up</a:t>
            </a:r>
          </a:p>
        </p:txBody>
      </p:sp>
    </p:spTree>
    <p:extLst>
      <p:ext uri="{BB962C8B-B14F-4D97-AF65-F5344CB8AC3E}">
        <p14:creationId xmlns:p14="http://schemas.microsoft.com/office/powerpoint/2010/main" val="14670164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16.7: Demonstrating </a:t>
            </a:r>
            <a:r>
              <a:rPr lang="en-US" dirty="0">
                <a:latin typeface="Consolas" panose="020B0609020204030204" pitchFamily="49" charset="0"/>
              </a:rPr>
              <a:t>String</a:t>
            </a:r>
            <a:r>
              <a:rPr lang="en-US" dirty="0"/>
              <a:t> Class </a:t>
            </a:r>
            <a:r>
              <a:rPr lang="en-US" dirty="0">
                <a:latin typeface="Consolas" panose="020B0609020204030204" pitchFamily="49" charset="0"/>
              </a:rPr>
              <a:t>Concat</a:t>
            </a:r>
            <a:r>
              <a:rPr lang="en-US" dirty="0"/>
              <a:t> Method </a:t>
            </a:r>
            <a:r>
              <a:rPr lang="en-IN" sz="2000" b="0" dirty="0" smtClean="0"/>
              <a:t>(2 </a:t>
            </a:r>
            <a:r>
              <a:rPr lang="en-IN" sz="2000" b="0" dirty="0"/>
              <a:t>of 2)</a:t>
            </a:r>
            <a:endParaRPr lang="en-IN" dirty="0"/>
          </a:p>
        </p:txBody>
      </p:sp>
      <p:pic>
        <p:nvPicPr>
          <p:cNvPr id="3" name="Picture 2" descr="Program code output for demonstrating string class concat method. Line 1: string 1 =, open quotes, happy, close quotes. Line 2: string 2 =, open quotes, birthday, close quotes. Line 3: result of string, period, con cat, left parenthesis, string 1 comma string 2, right parenthesis, = happy birthday. Line 4: string 1 after concatenation = happ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4950"/>
            <a:ext cx="7467600" cy="1308100"/>
          </a:xfrm>
          <a:prstGeom prst="rect">
            <a:avLst/>
          </a:prstGeom>
        </p:spPr>
      </p:pic>
    </p:spTree>
    <p:extLst>
      <p:ext uri="{BB962C8B-B14F-4D97-AF65-F5344CB8AC3E}">
        <p14:creationId xmlns:p14="http://schemas.microsoft.com/office/powerpoint/2010/main" val="4170911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16.9 Miscellaneous string Methods</a:t>
            </a:r>
            <a:endParaRPr lang="en-IN" dirty="0"/>
          </a:p>
        </p:txBody>
      </p:sp>
      <p:sp>
        <p:nvSpPr>
          <p:cNvPr id="3" name="Text Placeholder 2"/>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rPr>
              <a:t>string</a:t>
            </a:r>
            <a:r>
              <a:rPr lang="en-US" altLang="en-US" sz="2400" dirty="0">
                <a:latin typeface="+mn-lt"/>
              </a:rPr>
              <a:t> provides several methods that return modified copies of </a:t>
            </a:r>
            <a:r>
              <a:rPr lang="en-US" altLang="en-US" sz="2400" dirty="0" smtClean="0">
                <a:latin typeface="+mn-lt"/>
              </a:rPr>
              <a:t>strings.</a:t>
            </a:r>
            <a:endParaRPr lang="en-US" altLang="en-US" sz="2400" dirty="0">
              <a:latin typeface="+mn-lt"/>
            </a:endParaRPr>
          </a:p>
          <a:p>
            <a:r>
              <a:rPr lang="en-US" altLang="en-US" sz="2400" dirty="0">
                <a:latin typeface="+mn-lt"/>
              </a:rPr>
              <a:t>The app in </a:t>
            </a:r>
            <a:r>
              <a:rPr lang="en-US" altLang="en-US" sz="2400" dirty="0" smtClean="0">
                <a:latin typeface="+mn-lt"/>
              </a:rPr>
              <a:t>Figure </a:t>
            </a:r>
            <a:r>
              <a:rPr lang="en-US" altLang="en-US" sz="2400" dirty="0">
                <a:latin typeface="+mn-lt"/>
              </a:rPr>
              <a:t>16.8 demonstrates </a:t>
            </a:r>
            <a:r>
              <a:rPr lang="en-US" altLang="en-US" sz="2400" dirty="0">
                <a:latin typeface="Consolas" panose="020B0609020204030204" pitchFamily="49" charset="0"/>
              </a:rPr>
              <a:t>string</a:t>
            </a:r>
            <a:r>
              <a:rPr lang="en-US" altLang="en-US" sz="2400" dirty="0">
                <a:latin typeface="+mn-lt"/>
              </a:rPr>
              <a:t> methods </a:t>
            </a:r>
            <a:r>
              <a:rPr lang="en-US" altLang="en-US" sz="2400" dirty="0">
                <a:latin typeface="Consolas" panose="020B0609020204030204" pitchFamily="49" charset="0"/>
              </a:rPr>
              <a:t>Replace, ToLower, ToUpper </a:t>
            </a:r>
            <a:r>
              <a:rPr lang="en-US" altLang="en-US" sz="2400" dirty="0">
                <a:latin typeface="+mn-lt"/>
              </a:rPr>
              <a:t>and </a:t>
            </a:r>
            <a:r>
              <a:rPr lang="en-US" altLang="en-US" sz="2400" dirty="0">
                <a:latin typeface="Consolas" panose="020B0609020204030204" pitchFamily="49" charset="0"/>
              </a:rPr>
              <a:t>Trim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028833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16.8 Demonstrating </a:t>
            </a:r>
            <a:r>
              <a:rPr lang="en-US" sz="3000" dirty="0">
                <a:latin typeface="Consolas" panose="020B0609020204030204" pitchFamily="49" charset="0"/>
              </a:rPr>
              <a:t>String</a:t>
            </a:r>
            <a:r>
              <a:rPr lang="en-US" sz="3000" dirty="0"/>
              <a:t> Methods </a:t>
            </a:r>
            <a:r>
              <a:rPr lang="en-US" sz="3000" dirty="0">
                <a:latin typeface="Consolas" panose="020B0609020204030204" pitchFamily="49" charset="0"/>
              </a:rPr>
              <a:t>Replace, ToLower, ToUpper </a:t>
            </a:r>
            <a:r>
              <a:rPr lang="en-US" sz="3000" dirty="0"/>
              <a:t>and </a:t>
            </a:r>
            <a:r>
              <a:rPr lang="en-US" sz="3000" dirty="0" smtClean="0">
                <a:latin typeface="Consolas" panose="020B0609020204030204" pitchFamily="49" charset="0"/>
              </a:rPr>
              <a:t>Trim</a:t>
            </a:r>
            <a:r>
              <a:rPr lang="en-US" sz="3000" dirty="0" smtClean="0"/>
              <a:t> </a:t>
            </a:r>
            <a:r>
              <a:rPr lang="en-IN" sz="2000" b="0" dirty="0" smtClean="0"/>
              <a:t>(1 of 3)</a:t>
            </a:r>
            <a:endParaRPr lang="en-IN" sz="2000" b="0" dirty="0"/>
          </a:p>
        </p:txBody>
      </p:sp>
      <p:pic>
        <p:nvPicPr>
          <p:cNvPr id="3" name="Picture 2" descr="Program code for demonstrating string methods replace, to lower, to upper and trim. Line 1: forward slash, forward slash, f i g period 16.8, colon, string methods, 2, period, c s. Line 2: forward slash, forward slash, demonstrating string methods replace comma to lower, comma to upper, and trim. Line 3: blank. Line 4: using system, semicolon. Line 5: blank. Line 6: class string methods, 2. Line 7: left brace. Line 8, indented once: static void main, left parenthesis, right parenthesis. Line 9, indented once: left brace. Line 10, indented twice: v a r string 1 =, open quotes, cheers exclamation point, close quotes, semicolon. Line 11, indented twice: v a r string 2 =, open quotes, good bye, close quotes, semicolon. Line 12, indented twice: v a r string 3 =, open quotes, spaces, close quotes, semicolon. Line 13: blank. Line 14, indented twice: console, period, write line, left parenthesis, dollar, open quotes, string 1 =, back slash, open quotes, left brace string 1 right brace, back slash, close quotes, back slash, n, close quotes, +. Line 15, indented three times: dollar, open quotes, string 2 =, back slash, open quotes, left brace string 2 right brace, back slash, close quotes, back slash, n, close quotes, +. Line 16, indented three times: dollar, open quotes, string 3 =, back slash, open quotes, left brace string 3 right brace, back slash, close quotes, close quotes, right parenthesis, semicolon.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9" y="1941032"/>
            <a:ext cx="8013454" cy="3810120"/>
          </a:xfrm>
          <a:prstGeom prst="rect">
            <a:avLst/>
          </a:prstGeom>
        </p:spPr>
      </p:pic>
    </p:spTree>
    <p:extLst>
      <p:ext uri="{BB962C8B-B14F-4D97-AF65-F5344CB8AC3E}">
        <p14:creationId xmlns:p14="http://schemas.microsoft.com/office/powerpoint/2010/main" val="1139451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16.8 Demonstrating </a:t>
            </a:r>
            <a:r>
              <a:rPr lang="en-US" sz="3000" dirty="0">
                <a:latin typeface="Consolas" panose="020B0609020204030204" pitchFamily="49" charset="0"/>
              </a:rPr>
              <a:t>String</a:t>
            </a:r>
            <a:r>
              <a:rPr lang="en-US" sz="3000" dirty="0"/>
              <a:t> Methods </a:t>
            </a:r>
            <a:r>
              <a:rPr lang="en-US" sz="3000" dirty="0">
                <a:latin typeface="Consolas" panose="020B0609020204030204" pitchFamily="49" charset="0"/>
              </a:rPr>
              <a:t>Replace, ToLower, ToUpper </a:t>
            </a:r>
            <a:r>
              <a:rPr lang="en-US" sz="3000" dirty="0"/>
              <a:t>and </a:t>
            </a:r>
            <a:r>
              <a:rPr lang="en-US" sz="3000" dirty="0">
                <a:latin typeface="Consolas" panose="020B0609020204030204" pitchFamily="49" charset="0"/>
              </a:rPr>
              <a:t>Trim</a:t>
            </a:r>
            <a:r>
              <a:rPr lang="en-US" sz="3000" dirty="0"/>
              <a:t> </a:t>
            </a:r>
            <a:r>
              <a:rPr lang="en-IN" sz="2000" b="0" dirty="0" smtClean="0"/>
              <a:t>(2 </a:t>
            </a:r>
            <a:r>
              <a:rPr lang="en-IN" sz="2000" b="0" dirty="0"/>
              <a:t>of 3)</a:t>
            </a:r>
            <a:endParaRPr lang="en-IN" sz="2000" dirty="0"/>
          </a:p>
        </p:txBody>
      </p:sp>
      <p:pic>
        <p:nvPicPr>
          <p:cNvPr id="3" name="Picture 2" descr="Line 18, indented twice: forward slash, forward slash, call method replace. Line 19, indented twice: console, period, write line, left parenthesis, open quotes, back slash, n replacing, back slash, open quotes, e, back slash, close quotes, with, back slash, open quotes, e, back slash, close quotes, in string 1, colon, close quotes, +. Line 20, indented three times: dollar, open quotes, back slash, open quotes, left brace string 1, period, replace, left parenthesis, open single quote, e, close single quote, comma, open single quote, e, close single quote, right parenthesis, right brace, back slash, close quotes, close quotes, right parenthesis, semicolon. Line 21: blank. Line 22, indented twice: forward slash, forward slash, call to lower, and to upper. Line 23, indented twice: console, period, write line, left parenthesis. Line 24, indented three times: dollar, open quotes, back slash, n string 1, period, to upper, left parenthesis, right parenthesis, =, back slash, open quotes, left brace string 1, period, to upper, left parenthesis, right parenthesis, right brace, back slash, close quotes, close quotes, +. Line 25, indented three times: dollar, open quotes, back slash, n string 2, period, to lower, left parenthesis, right parenthesis, =, back slash, open quotes, left brace string 2, period, to lower, left parenthesis, right parenthesis, right brace, back slash, close quotes, close quotes, right parenthesis, semicolon. Line 26: blank. Line 27, indented twice: forward slash, forward slash, call trim method. Line 28, indented twice: console, period, write line, left parenthesis. Line 29, indented three times: dollar, open quotes, back slash, n string 3 after trim =, back slash, open quotes, left brace string 3, period, trim, left parenthesis, right parenthesis, right brace, back slash, close quotes, close quotes, right parenthesis, semicolon. Line 30: blank. Line 31, indented twice: console, period, write line, left parenthesis, dollar, open quotes, back slash, n string 1 =, back slash, open quotes, left brace string 1 right brace, back slash, close quotes, close quotes, right parenthesis, semicolon. Line 32, indented once: right brace. Line 3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2057403"/>
            <a:ext cx="7518400" cy="3403600"/>
          </a:xfrm>
          <a:prstGeom prst="rect">
            <a:avLst/>
          </a:prstGeom>
        </p:spPr>
      </p:pic>
    </p:spTree>
    <p:extLst>
      <p:ext uri="{BB962C8B-B14F-4D97-AF65-F5344CB8AC3E}">
        <p14:creationId xmlns:p14="http://schemas.microsoft.com/office/powerpoint/2010/main" val="39166532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16.8 Demonstrating </a:t>
            </a:r>
            <a:r>
              <a:rPr lang="en-US" sz="3000" dirty="0">
                <a:latin typeface="Consolas" panose="020B0609020204030204" pitchFamily="49" charset="0"/>
              </a:rPr>
              <a:t>String</a:t>
            </a:r>
            <a:r>
              <a:rPr lang="en-US" sz="3000" dirty="0"/>
              <a:t> Methods </a:t>
            </a:r>
            <a:r>
              <a:rPr lang="en-US" sz="3000" dirty="0">
                <a:latin typeface="Consolas" panose="020B0609020204030204" pitchFamily="49" charset="0"/>
              </a:rPr>
              <a:t>Replace, ToLower, ToUpper </a:t>
            </a:r>
            <a:r>
              <a:rPr lang="en-US" sz="3000" dirty="0"/>
              <a:t>and </a:t>
            </a:r>
            <a:r>
              <a:rPr lang="en-US" sz="3000" dirty="0">
                <a:latin typeface="Consolas" panose="020B0609020204030204" pitchFamily="49" charset="0"/>
              </a:rPr>
              <a:t>Trim</a:t>
            </a:r>
            <a:r>
              <a:rPr lang="en-US" sz="3000" dirty="0"/>
              <a:t> </a:t>
            </a:r>
            <a:r>
              <a:rPr lang="en-IN" sz="2000" b="0" dirty="0" smtClean="0"/>
              <a:t>(3 </a:t>
            </a:r>
            <a:r>
              <a:rPr lang="en-IN" sz="2000" b="0" dirty="0"/>
              <a:t>of 3)</a:t>
            </a:r>
            <a:endParaRPr lang="en-IN" sz="2000" dirty="0"/>
          </a:p>
        </p:txBody>
      </p:sp>
      <p:pic>
        <p:nvPicPr>
          <p:cNvPr id="3" name="Picture 2" descr="Program code output for demonstrating string methods replace, to lower, to upper and trim. Line 1: string 1 =, open quotes, cheers exclamation point, close quotes. Line 2: string 2 =, open quotes, good bye, close quotes. Line 3: string 3 =, open quotes, spaces, close quotes. On line 3, the word, spaces, is surrounded by 2 spaces on each side. Line 4: replacing, open quotes, e, close quotes, with, open quotes, e, close quotes, in string 1, colon, open quotes, cheers exclamation point, close quotes. Line 5: string 1, period, to upper, left parenthesis, right parenthesis, =, open quotes, cheers exclamation point, close quotes. Line 6: string 2, period, to lower, left parenthesis, right parenthesis, =, open quotes, good bye, close quotes. Line 7: string 3 after trim =, open quotes, spaces, close quotes. Line 8: string 1 =, open quotes, cheers exclamation point, close quo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7519"/>
            <a:ext cx="7467600" cy="2197100"/>
          </a:xfrm>
          <a:prstGeom prst="rect">
            <a:avLst/>
          </a:prstGeom>
        </p:spPr>
      </p:pic>
    </p:spTree>
    <p:extLst>
      <p:ext uri="{BB962C8B-B14F-4D97-AF65-F5344CB8AC3E}">
        <p14:creationId xmlns:p14="http://schemas.microsoft.com/office/powerpoint/2010/main" val="31849445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16.11 Class </a:t>
            </a:r>
            <a:r>
              <a:rPr lang="en-US" dirty="0">
                <a:latin typeface="Consolas" panose="020B0609020204030204" pitchFamily="49" charset="0"/>
                <a:cs typeface="Times New Roman" panose="02020603050405020304" pitchFamily="18" charset="0"/>
              </a:rPr>
              <a:t>StringBuilder</a:t>
            </a:r>
            <a:r>
              <a:rPr lang="en-US"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(1 of 3)</a:t>
            </a:r>
            <a:endParaRPr lang="en-US" dirty="0"/>
          </a:p>
        </p:txBody>
      </p:sp>
      <p:sp>
        <p:nvSpPr>
          <p:cNvPr id="10" name="Text Placeholder 9"/>
          <p:cNvSpPr>
            <a:spLocks noGrp="1"/>
          </p:cNvSpPr>
          <p:nvPr>
            <p:ph type="body" idx="1"/>
          </p:nvPr>
        </p:nvSpPr>
        <p:spPr>
          <a:xfrm>
            <a:off x="457200" y="1600200"/>
            <a:ext cx="8229600" cy="1346199"/>
          </a:xfrm>
        </p:spPr>
        <p:txBody>
          <a:bodyPr/>
          <a:lstStyle/>
          <a:p>
            <a:r>
              <a:rPr lang="en-US" altLang="en-US" sz="2000" dirty="0" smtClean="0">
                <a:latin typeface="+mn-lt"/>
              </a:rPr>
              <a:t>The </a:t>
            </a:r>
            <a:r>
              <a:rPr lang="en-US" altLang="en-US" sz="2000" dirty="0" smtClean="0">
                <a:latin typeface="Consolas" panose="020B0609020204030204" pitchFamily="49" charset="0"/>
              </a:rPr>
              <a:t>string</a:t>
            </a:r>
            <a:r>
              <a:rPr lang="en-US" altLang="en-US" sz="2000" dirty="0" smtClean="0">
                <a:latin typeface="+mn-lt"/>
              </a:rPr>
              <a:t> class provides many capabilities for processing </a:t>
            </a:r>
            <a:r>
              <a:rPr lang="en-US" altLang="en-US" sz="2000" dirty="0">
                <a:latin typeface="Consolas" panose="020B0609020204030204" pitchFamily="49" charset="0"/>
              </a:rPr>
              <a:t>strings</a:t>
            </a:r>
            <a:r>
              <a:rPr lang="en-US" altLang="en-US" sz="2000" dirty="0" smtClean="0">
                <a:latin typeface="+mn-lt"/>
              </a:rPr>
              <a:t>.</a:t>
            </a:r>
          </a:p>
          <a:p>
            <a:r>
              <a:rPr lang="en-US" altLang="en-US" sz="2000" dirty="0" smtClean="0">
                <a:latin typeface="+mn-lt"/>
              </a:rPr>
              <a:t>However a </a:t>
            </a:r>
            <a:r>
              <a:rPr lang="en-US" altLang="en-US" sz="2000" dirty="0">
                <a:latin typeface="Consolas" panose="020B0609020204030204" pitchFamily="49" charset="0"/>
              </a:rPr>
              <a:t>string’s</a:t>
            </a:r>
            <a:r>
              <a:rPr lang="en-US" altLang="en-US" sz="2000" dirty="0" smtClean="0">
                <a:latin typeface="+mn-lt"/>
              </a:rPr>
              <a:t> contents can never change.</a:t>
            </a:r>
          </a:p>
        </p:txBody>
      </p:sp>
      <p:sp>
        <p:nvSpPr>
          <p:cNvPr id="13" name="Content Placeholder 12"/>
          <p:cNvSpPr>
            <a:spLocks noGrp="1"/>
          </p:cNvSpPr>
          <p:nvPr>
            <p:ph sz="quarter" idx="15"/>
          </p:nvPr>
        </p:nvSpPr>
        <p:spPr>
          <a:xfrm>
            <a:off x="457200" y="2919562"/>
            <a:ext cx="8229600" cy="449264"/>
          </a:xfrm>
        </p:spPr>
        <p:txBody>
          <a:bodyPr anchor="ctr"/>
          <a:lstStyle/>
          <a:p>
            <a:pPr marL="255600" indent="-255600"/>
            <a:r>
              <a:rPr lang="en-US" altLang="en-US" sz="2000" dirty="0">
                <a:latin typeface="+mn-lt"/>
              </a:rPr>
              <a:t>Operations that seem to concatenate strings are in </a:t>
            </a:r>
            <a:r>
              <a:rPr lang="en-US" altLang="en-US" sz="2000" dirty="0" smtClean="0">
                <a:latin typeface="+mn-lt"/>
              </a:rPr>
              <a:t>fact </a:t>
            </a:r>
            <a:endParaRPr lang="en-US" sz="2000" dirty="0">
              <a:latin typeface="+mn-lt"/>
            </a:endParaRPr>
          </a:p>
        </p:txBody>
      </p:sp>
      <p:sp>
        <p:nvSpPr>
          <p:cNvPr id="12" name="Content Placeholder 11"/>
          <p:cNvSpPr>
            <a:spLocks noGrp="1"/>
          </p:cNvSpPr>
          <p:nvPr>
            <p:ph sz="quarter" idx="14"/>
          </p:nvPr>
        </p:nvSpPr>
        <p:spPr>
          <a:xfrm>
            <a:off x="460376" y="3516776"/>
            <a:ext cx="3520497" cy="343855"/>
          </a:xfrm>
        </p:spPr>
        <p:txBody>
          <a:bodyPr anchor="ctr"/>
          <a:lstStyle/>
          <a:p>
            <a:pPr marL="268288" indent="0">
              <a:buNone/>
            </a:pPr>
            <a:r>
              <a:rPr lang="en-US" altLang="en-US" sz="2000" dirty="0">
                <a:latin typeface="+mn-lt"/>
              </a:rPr>
              <a:t>creating new </a:t>
            </a:r>
            <a:r>
              <a:rPr lang="en-US" altLang="en-US" sz="2000" dirty="0">
                <a:latin typeface="Consolas" panose="020B0609020204030204" pitchFamily="49" charset="0"/>
              </a:rPr>
              <a:t>strings—the</a:t>
            </a:r>
            <a:endParaRPr lang="en-US" sz="2000" dirty="0">
              <a:latin typeface="Consolas" panose="020B0609020204030204" pitchFamily="49" charset="0"/>
            </a:endParaRPr>
          </a:p>
        </p:txBody>
      </p:sp>
      <p:graphicFrame>
        <p:nvGraphicFramePr>
          <p:cNvPr id="22" name="Object 21" descr="Plus equals"/>
          <p:cNvGraphicFramePr>
            <a:graphicFrameLocks noChangeAspect="1"/>
          </p:cNvGraphicFramePr>
          <p:nvPr>
            <p:extLst>
              <p:ext uri="{D42A27DB-BD31-4B8C-83A1-F6EECF244321}">
                <p14:modId xmlns:p14="http://schemas.microsoft.com/office/powerpoint/2010/main" val="1943747182"/>
              </p:ext>
            </p:extLst>
          </p:nvPr>
        </p:nvGraphicFramePr>
        <p:xfrm>
          <a:off x="4084068" y="3551090"/>
          <a:ext cx="484474" cy="305984"/>
        </p:xfrm>
        <a:graphic>
          <a:graphicData uri="http://schemas.openxmlformats.org/presentationml/2006/ole">
            <mc:AlternateContent xmlns:mc="http://schemas.openxmlformats.org/markup-compatibility/2006">
              <mc:Choice xmlns:v="urn:schemas-microsoft-com:vml" Requires="v">
                <p:oleObj spid="_x0000_s7201" name="Equation" r:id="rId3" imgW="241200" imgH="152280" progId="Equation.DSMT4">
                  <p:embed/>
                </p:oleObj>
              </mc:Choice>
              <mc:Fallback>
                <p:oleObj name="Equation" r:id="rId3" imgW="241200" imgH="152280" progId="Equation.DSMT4">
                  <p:embed/>
                  <p:pic>
                    <p:nvPicPr>
                      <p:cNvPr id="15" name="Object 14" descr="Plus equals"/>
                      <p:cNvPicPr/>
                      <p:nvPr/>
                    </p:nvPicPr>
                    <p:blipFill>
                      <a:blip r:embed="rId4"/>
                      <a:stretch>
                        <a:fillRect/>
                      </a:stretch>
                    </p:blipFill>
                    <p:spPr>
                      <a:xfrm>
                        <a:off x="4084068" y="3551090"/>
                        <a:ext cx="484474" cy="305984"/>
                      </a:xfrm>
                      <a:prstGeom prst="rect">
                        <a:avLst/>
                      </a:prstGeom>
                    </p:spPr>
                  </p:pic>
                </p:oleObj>
              </mc:Fallback>
            </mc:AlternateContent>
          </a:graphicData>
        </a:graphic>
      </p:graphicFrame>
      <p:sp>
        <p:nvSpPr>
          <p:cNvPr id="14" name="Content Placeholder 13"/>
          <p:cNvSpPr>
            <a:spLocks noGrp="1"/>
          </p:cNvSpPr>
          <p:nvPr>
            <p:ph sz="quarter" idx="16"/>
          </p:nvPr>
        </p:nvSpPr>
        <p:spPr>
          <a:xfrm>
            <a:off x="4671737" y="3519605"/>
            <a:ext cx="4038154" cy="392797"/>
          </a:xfrm>
        </p:spPr>
        <p:txBody>
          <a:bodyPr anchor="ctr"/>
          <a:lstStyle/>
          <a:p>
            <a:pPr marL="0" indent="0">
              <a:buNone/>
            </a:pPr>
            <a:r>
              <a:rPr lang="en-US" altLang="en-US" sz="2000" dirty="0">
                <a:latin typeface="+mn-lt"/>
              </a:rPr>
              <a:t>operator creates a new </a:t>
            </a:r>
            <a:r>
              <a:rPr lang="en-US" altLang="en-US" sz="2000" dirty="0">
                <a:latin typeface="Consolas" panose="020B0609020204030204" pitchFamily="49" charset="0"/>
              </a:rPr>
              <a:t>string</a:t>
            </a:r>
            <a:endParaRPr lang="en-US" sz="2000" dirty="0">
              <a:latin typeface="Consolas" panose="020B0609020204030204" pitchFamily="49" charset="0"/>
            </a:endParaRPr>
          </a:p>
        </p:txBody>
      </p:sp>
      <p:sp>
        <p:nvSpPr>
          <p:cNvPr id="11" name="Content Placeholder 10"/>
          <p:cNvSpPr>
            <a:spLocks noGrp="1"/>
          </p:cNvSpPr>
          <p:nvPr>
            <p:ph sz="quarter" idx="13"/>
          </p:nvPr>
        </p:nvSpPr>
        <p:spPr>
          <a:xfrm>
            <a:off x="460376" y="3934317"/>
            <a:ext cx="6842574" cy="341083"/>
          </a:xfrm>
        </p:spPr>
        <p:txBody>
          <a:bodyPr anchor="ctr"/>
          <a:lstStyle/>
          <a:p>
            <a:pPr marL="268288" indent="0">
              <a:buNone/>
            </a:pPr>
            <a:r>
              <a:rPr lang="en-US" altLang="en-US" sz="2000" dirty="0">
                <a:latin typeface="+mn-lt"/>
              </a:rPr>
              <a:t>and assigns its reference to the variable on the left of </a:t>
            </a:r>
            <a:r>
              <a:rPr lang="en-US" altLang="en-US" sz="2000" dirty="0" smtClean="0">
                <a:latin typeface="+mn-lt"/>
              </a:rPr>
              <a:t>the</a:t>
            </a:r>
            <a:endParaRPr lang="en-IN" sz="2000" dirty="0">
              <a:latin typeface="+mn-lt"/>
            </a:endParaRPr>
          </a:p>
        </p:txBody>
      </p:sp>
      <p:graphicFrame>
        <p:nvGraphicFramePr>
          <p:cNvPr id="23" name="Object 22" descr="Plus equals"/>
          <p:cNvGraphicFramePr>
            <a:graphicFrameLocks noChangeAspect="1"/>
          </p:cNvGraphicFramePr>
          <p:nvPr>
            <p:extLst>
              <p:ext uri="{D42A27DB-BD31-4B8C-83A1-F6EECF244321}">
                <p14:modId xmlns:p14="http://schemas.microsoft.com/office/powerpoint/2010/main" val="1085020297"/>
              </p:ext>
            </p:extLst>
          </p:nvPr>
        </p:nvGraphicFramePr>
        <p:xfrm>
          <a:off x="7302950" y="3971340"/>
          <a:ext cx="484474" cy="305984"/>
        </p:xfrm>
        <a:graphic>
          <a:graphicData uri="http://schemas.openxmlformats.org/presentationml/2006/ole">
            <mc:AlternateContent xmlns:mc="http://schemas.openxmlformats.org/markup-compatibility/2006">
              <mc:Choice xmlns:v="urn:schemas-microsoft-com:vml" Requires="v">
                <p:oleObj spid="_x0000_s7202" name="Equation" r:id="rId3" imgW="241200" imgH="152280" progId="Equation.DSMT4">
                  <p:embed/>
                </p:oleObj>
              </mc:Choice>
              <mc:Fallback>
                <p:oleObj name="Equation" r:id="rId3" imgW="241200" imgH="152280" progId="Equation.DSMT4">
                  <p:embed/>
                  <p:pic>
                    <p:nvPicPr>
                      <p:cNvPr id="22" name="Object 21" descr="Plus equals"/>
                      <p:cNvPicPr/>
                      <p:nvPr/>
                    </p:nvPicPr>
                    <p:blipFill>
                      <a:blip r:embed="rId4"/>
                      <a:stretch>
                        <a:fillRect/>
                      </a:stretch>
                    </p:blipFill>
                    <p:spPr>
                      <a:xfrm>
                        <a:off x="7302950" y="3971340"/>
                        <a:ext cx="484474" cy="305984"/>
                      </a:xfrm>
                      <a:prstGeom prst="rect">
                        <a:avLst/>
                      </a:prstGeom>
                    </p:spPr>
                  </p:pic>
                </p:oleObj>
              </mc:Fallback>
            </mc:AlternateContent>
          </a:graphicData>
        </a:graphic>
      </p:graphicFrame>
      <p:sp>
        <p:nvSpPr>
          <p:cNvPr id="15" name="Content Placeholder 14"/>
          <p:cNvSpPr>
            <a:spLocks noGrp="1"/>
          </p:cNvSpPr>
          <p:nvPr>
            <p:ph sz="quarter" idx="17"/>
          </p:nvPr>
        </p:nvSpPr>
        <p:spPr>
          <a:xfrm>
            <a:off x="457200" y="4323960"/>
            <a:ext cx="8229600" cy="340161"/>
          </a:xfrm>
        </p:spPr>
        <p:txBody>
          <a:bodyPr anchor="ctr"/>
          <a:lstStyle/>
          <a:p>
            <a:pPr marL="268288" indent="0">
              <a:buNone/>
            </a:pPr>
            <a:r>
              <a:rPr lang="en-US" altLang="en-US" sz="2000" dirty="0">
                <a:latin typeface="+mn-lt"/>
              </a:rPr>
              <a:t>operator</a:t>
            </a:r>
            <a:r>
              <a:rPr lang="en-US" altLang="en-US" sz="2000" dirty="0" smtClean="0">
                <a:latin typeface="+mn-lt"/>
              </a:rPr>
              <a:t>.</a:t>
            </a:r>
            <a:endParaRPr lang="en-US" altLang="en-US" sz="2000" dirty="0">
              <a:latin typeface="+mn-lt"/>
            </a:endParaRPr>
          </a:p>
        </p:txBody>
      </p:sp>
      <p:sp>
        <p:nvSpPr>
          <p:cNvPr id="16" name="Content Placeholder 15"/>
          <p:cNvSpPr>
            <a:spLocks noGrp="1"/>
          </p:cNvSpPr>
          <p:nvPr>
            <p:ph sz="quarter" idx="18"/>
          </p:nvPr>
        </p:nvSpPr>
        <p:spPr>
          <a:xfrm>
            <a:off x="457200" y="4712681"/>
            <a:ext cx="8229600" cy="1614230"/>
          </a:xfrm>
        </p:spPr>
        <p:txBody>
          <a:bodyPr/>
          <a:lstStyle/>
          <a:p>
            <a:pPr indent="-255600"/>
            <a:r>
              <a:rPr lang="en-US" altLang="en-US" sz="2000" dirty="0">
                <a:latin typeface="+mn-lt"/>
              </a:rPr>
              <a:t>Every </a:t>
            </a:r>
            <a:r>
              <a:rPr lang="en-US" altLang="en-US" sz="2000" dirty="0">
                <a:latin typeface="Consolas" panose="020B0609020204030204" pitchFamily="49" charset="0"/>
              </a:rPr>
              <a:t>StringBuilder</a:t>
            </a:r>
            <a:r>
              <a:rPr lang="en-US" altLang="en-US" sz="2000" dirty="0">
                <a:latin typeface="+mn-lt"/>
              </a:rPr>
              <a:t> can store a certain number of characters that’s specified by its capacity.</a:t>
            </a:r>
          </a:p>
          <a:p>
            <a:pPr indent="-255600"/>
            <a:r>
              <a:rPr lang="en-US" altLang="en-US" sz="2000" dirty="0">
                <a:latin typeface="+mn-lt"/>
              </a:rPr>
              <a:t>Exceeding the capacity of a </a:t>
            </a:r>
            <a:r>
              <a:rPr lang="en-US" altLang="en-US" sz="2000" dirty="0">
                <a:latin typeface="Consolas" panose="020B0609020204030204" pitchFamily="49" charset="0"/>
              </a:rPr>
              <a:t>StringBuilder</a:t>
            </a:r>
            <a:r>
              <a:rPr lang="en-US" altLang="en-US" sz="2000" dirty="0">
                <a:latin typeface="+mn-lt"/>
              </a:rPr>
              <a:t> causes the capacity to expand to accommodate the additional characters</a:t>
            </a:r>
            <a:r>
              <a:rPr lang="en-US" altLang="en-US" sz="2000" dirty="0" smtClean="0">
                <a:latin typeface="+mn-lt"/>
              </a:rPr>
              <a:t>.</a:t>
            </a:r>
            <a:endParaRPr lang="en-IN" sz="2000" dirty="0">
              <a:latin typeface="+mn-lt"/>
            </a:endParaRPr>
          </a:p>
        </p:txBody>
      </p:sp>
    </p:spTree>
    <p:extLst>
      <p:ext uri="{BB962C8B-B14F-4D97-AF65-F5344CB8AC3E}">
        <p14:creationId xmlns:p14="http://schemas.microsoft.com/office/powerpoint/2010/main" val="41075390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16.11 Class </a:t>
            </a:r>
            <a:r>
              <a:rPr lang="en-US" dirty="0">
                <a:latin typeface="Consolas" panose="020B0609020204030204" pitchFamily="49" charset="0"/>
                <a:cs typeface="Times New Roman" panose="02020603050405020304" pitchFamily="18" charset="0"/>
              </a:rPr>
              <a:t>StringBuilder</a:t>
            </a:r>
            <a:r>
              <a:rPr lang="en-US" dirty="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3)</a:t>
            </a:r>
            <a:endParaRPr lang="en-IN" dirty="0"/>
          </a:p>
        </p:txBody>
      </p:sp>
      <p:sp>
        <p:nvSpPr>
          <p:cNvPr id="3" name="Text Placeholder 2"/>
          <p:cNvSpPr>
            <a:spLocks noGrp="1"/>
          </p:cNvSpPr>
          <p:nvPr>
            <p:ph type="body" idx="1"/>
          </p:nvPr>
        </p:nvSpPr>
        <p:spPr>
          <a:xfrm>
            <a:off x="457200" y="1600201"/>
            <a:ext cx="8229600" cy="855730"/>
          </a:xfrm>
        </p:spPr>
        <p:txBody>
          <a:bodyPr/>
          <a:lstStyle/>
          <a:p>
            <a:r>
              <a:rPr lang="en-US" altLang="en-US" sz="2400" dirty="0">
                <a:latin typeface="Consolas" panose="020B0609020204030204" pitchFamily="49" charset="0"/>
              </a:rPr>
              <a:t>StringBuilder</a:t>
            </a:r>
            <a:r>
              <a:rPr lang="en-US" altLang="en-US" sz="2400" dirty="0">
                <a:latin typeface="+mn-lt"/>
              </a:rPr>
              <a:t> methods </a:t>
            </a:r>
            <a:r>
              <a:rPr lang="en-US" altLang="en-US" sz="2400" dirty="0">
                <a:latin typeface="Consolas" panose="020B0609020204030204" pitchFamily="49" charset="0"/>
              </a:rPr>
              <a:t>Append</a:t>
            </a:r>
            <a:r>
              <a:rPr lang="en-US" altLang="en-US" sz="2400" dirty="0">
                <a:latin typeface="+mn-lt"/>
              </a:rPr>
              <a:t> and </a:t>
            </a:r>
            <a:r>
              <a:rPr lang="en-US" altLang="en-US" sz="2400" dirty="0">
                <a:latin typeface="Consolas" panose="020B0609020204030204" pitchFamily="49" charset="0"/>
              </a:rPr>
              <a:t>AppendFormat</a:t>
            </a:r>
            <a:r>
              <a:rPr lang="en-US" altLang="en-US" sz="2400" dirty="0">
                <a:latin typeface="+mn-lt"/>
              </a:rPr>
              <a:t> can be used for concatenation like the operators + </a:t>
            </a:r>
            <a:r>
              <a:rPr lang="en-US" altLang="en-US" sz="2400" dirty="0" smtClean="0">
                <a:latin typeface="+mn-lt"/>
              </a:rPr>
              <a:t>and</a:t>
            </a:r>
            <a:endParaRPr lang="en-US" altLang="en-US" sz="2400" dirty="0">
              <a:latin typeface="+mn-lt"/>
            </a:endParaRPr>
          </a:p>
        </p:txBody>
      </p:sp>
      <p:graphicFrame>
        <p:nvGraphicFramePr>
          <p:cNvPr id="5" name="Object 4" descr="Plus equals"/>
          <p:cNvGraphicFramePr>
            <a:graphicFrameLocks noChangeAspect="1"/>
          </p:cNvGraphicFramePr>
          <p:nvPr>
            <p:extLst>
              <p:ext uri="{D42A27DB-BD31-4B8C-83A1-F6EECF244321}">
                <p14:modId xmlns:p14="http://schemas.microsoft.com/office/powerpoint/2010/main" val="248576728"/>
              </p:ext>
            </p:extLst>
          </p:nvPr>
        </p:nvGraphicFramePr>
        <p:xfrm>
          <a:off x="762456" y="2622182"/>
          <a:ext cx="517249" cy="326682"/>
        </p:xfrm>
        <a:graphic>
          <a:graphicData uri="http://schemas.openxmlformats.org/presentationml/2006/ole">
            <mc:AlternateContent xmlns:mc="http://schemas.openxmlformats.org/markup-compatibility/2006">
              <mc:Choice xmlns:v="urn:schemas-microsoft-com:vml" Requires="v">
                <p:oleObj spid="_x0000_s3107" name="Equation" r:id="rId3" imgW="241200" imgH="152280" progId="Equation.DSMT4">
                  <p:embed/>
                </p:oleObj>
              </mc:Choice>
              <mc:Fallback>
                <p:oleObj name="Equation" r:id="rId3" imgW="241200" imgH="152280" progId="Equation.DSMT4">
                  <p:embed/>
                  <p:pic>
                    <p:nvPicPr>
                      <p:cNvPr id="0" name=""/>
                      <p:cNvPicPr/>
                      <p:nvPr/>
                    </p:nvPicPr>
                    <p:blipFill>
                      <a:blip r:embed="rId4"/>
                      <a:stretch>
                        <a:fillRect/>
                      </a:stretch>
                    </p:blipFill>
                    <p:spPr>
                      <a:xfrm>
                        <a:off x="762456" y="2622182"/>
                        <a:ext cx="517249" cy="326682"/>
                      </a:xfrm>
                      <a:prstGeom prst="rect">
                        <a:avLst/>
                      </a:prstGeom>
                    </p:spPr>
                  </p:pic>
                </p:oleObj>
              </mc:Fallback>
            </mc:AlternateContent>
          </a:graphicData>
        </a:graphic>
      </p:graphicFrame>
      <p:sp>
        <p:nvSpPr>
          <p:cNvPr id="4" name="Text Placeholder 3"/>
          <p:cNvSpPr>
            <a:spLocks noGrp="1"/>
          </p:cNvSpPr>
          <p:nvPr>
            <p:ph type="body" idx="2"/>
          </p:nvPr>
        </p:nvSpPr>
        <p:spPr>
          <a:xfrm>
            <a:off x="457200" y="2521527"/>
            <a:ext cx="8229600" cy="2598328"/>
          </a:xfrm>
        </p:spPr>
        <p:txBody>
          <a:bodyPr/>
          <a:lstStyle/>
          <a:p>
            <a:pPr marL="0" indent="808038">
              <a:buNone/>
            </a:pPr>
            <a:r>
              <a:rPr lang="en-US" altLang="en-US" sz="2400" dirty="0">
                <a:latin typeface="+mn-lt"/>
              </a:rPr>
              <a:t>for class string.</a:t>
            </a:r>
          </a:p>
          <a:p>
            <a:r>
              <a:rPr lang="en-US" altLang="en-US" sz="2400" dirty="0">
                <a:latin typeface="+mn-lt"/>
              </a:rPr>
              <a:t>StringBuilder is particularly useful for manipulating in place a large number of strings, as it’s much more efficient </a:t>
            </a:r>
            <a:r>
              <a:rPr lang="en-US" altLang="en-US" sz="2400" dirty="0" smtClean="0">
                <a:latin typeface="+mn-lt"/>
              </a:rPr>
              <a:t>than </a:t>
            </a:r>
            <a:r>
              <a:rPr lang="en-US" altLang="en-US" sz="2400" dirty="0">
                <a:latin typeface="+mn-lt"/>
              </a:rPr>
              <a:t>creating individual immutable strings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28673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16.2</a:t>
            </a:r>
          </a:p>
        </p:txBody>
      </p:sp>
      <p:sp>
        <p:nvSpPr>
          <p:cNvPr id="3" name="Text Placeholder 2"/>
          <p:cNvSpPr>
            <a:spLocks noGrp="1"/>
          </p:cNvSpPr>
          <p:nvPr>
            <p:ph type="body" idx="1"/>
          </p:nvPr>
        </p:nvSpPr>
        <p:spPr/>
        <p:txBody>
          <a:bodyPr/>
          <a:lstStyle/>
          <a:p>
            <a:pPr marL="0" indent="0">
              <a:buNone/>
            </a:pPr>
            <a:r>
              <a:rPr lang="en-IN" sz="2400" dirty="0">
                <a:latin typeface="+mn-lt"/>
              </a:rPr>
              <a:t>Objects of class </a:t>
            </a:r>
            <a:r>
              <a:rPr lang="en-IN" sz="2400" dirty="0">
                <a:latin typeface="Consolas" panose="020B0609020204030204" pitchFamily="49" charset="0"/>
              </a:rPr>
              <a:t>string</a:t>
            </a:r>
            <a:r>
              <a:rPr lang="en-IN" sz="2400" dirty="0">
                <a:latin typeface="+mn-lt"/>
              </a:rPr>
              <a:t> are immutable (i.e., constant strings), whereas objects of </a:t>
            </a:r>
            <a:r>
              <a:rPr lang="en-IN" sz="2400" dirty="0" smtClean="0">
                <a:latin typeface="+mn-lt"/>
              </a:rPr>
              <a:t>class </a:t>
            </a:r>
            <a:r>
              <a:rPr lang="en-IN" sz="2400" dirty="0" smtClean="0">
                <a:latin typeface="Consolas" panose="020B0609020204030204" pitchFamily="49" charset="0"/>
              </a:rPr>
              <a:t>StringBuilder</a:t>
            </a:r>
            <a:r>
              <a:rPr lang="en-IN" sz="2400" dirty="0" smtClean="0">
                <a:latin typeface="+mn-lt"/>
              </a:rPr>
              <a:t> </a:t>
            </a:r>
            <a:r>
              <a:rPr lang="en-IN" sz="2400" dirty="0">
                <a:latin typeface="+mn-lt"/>
              </a:rPr>
              <a:t>are mutable</a:t>
            </a:r>
            <a:r>
              <a:rPr lang="en-IN" sz="2400" dirty="0" smtClean="0">
                <a:latin typeface="+mn-lt"/>
              </a:rPr>
              <a:t>.</a:t>
            </a:r>
            <a:endParaRPr lang="en-IN" sz="2400" dirty="0">
              <a:latin typeface="+mn-lt"/>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832717201"/>
              </p:ext>
            </p:extLst>
          </p:nvPr>
        </p:nvGraphicFramePr>
        <p:xfrm>
          <a:off x="1770501" y="2476296"/>
          <a:ext cx="451879" cy="332961"/>
        </p:xfrm>
        <a:graphic>
          <a:graphicData uri="http://schemas.openxmlformats.org/presentationml/2006/ole">
            <mc:AlternateContent xmlns:mc="http://schemas.openxmlformats.org/markup-compatibility/2006">
              <mc:Choice xmlns:v="urn:schemas-microsoft-com:vml" Requires="v">
                <p:oleObj spid="_x0000_s2088"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770501" y="2476296"/>
                        <a:ext cx="451879" cy="332961"/>
                      </a:xfrm>
                      <a:prstGeom prst="rect">
                        <a:avLst/>
                      </a:prstGeom>
                    </p:spPr>
                  </p:pic>
                </p:oleObj>
              </mc:Fallback>
            </mc:AlternateContent>
          </a:graphicData>
        </a:graphic>
      </p:graphicFrame>
      <p:sp>
        <p:nvSpPr>
          <p:cNvPr id="5" name="Text Placeholder 4"/>
          <p:cNvSpPr>
            <a:spLocks noGrp="1"/>
          </p:cNvSpPr>
          <p:nvPr>
            <p:ph type="body" idx="2"/>
          </p:nvPr>
        </p:nvSpPr>
        <p:spPr>
          <a:xfrm>
            <a:off x="457200" y="2330291"/>
            <a:ext cx="8229600" cy="2163763"/>
          </a:xfrm>
        </p:spPr>
        <p:txBody>
          <a:bodyPr/>
          <a:lstStyle/>
          <a:p>
            <a:pPr marL="0" indent="1706563">
              <a:buNone/>
            </a:pPr>
            <a:r>
              <a:rPr lang="en-IN" sz="2400" dirty="0">
                <a:latin typeface="+mn-lt"/>
              </a:rPr>
              <a:t>can perform certain optimizations involving strings (such as the sharing of one string among multiple references), because it knows these objects will not change</a:t>
            </a:r>
            <a:r>
              <a:rPr lang="en-IN" sz="2400" dirty="0" smtClean="0">
                <a:latin typeface="+mn-lt"/>
              </a:rPr>
              <a:t>.</a:t>
            </a:r>
            <a:endParaRPr lang="en-IN" sz="2400" dirty="0">
              <a:latin typeface="+mn-lt"/>
            </a:endParaRPr>
          </a:p>
        </p:txBody>
      </p:sp>
    </p:spTree>
    <p:extLst>
      <p:ext uri="{BB962C8B-B14F-4D97-AF65-F5344CB8AC3E}">
        <p14:creationId xmlns:p14="http://schemas.microsoft.com/office/powerpoint/2010/main" val="244635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16.11 Class </a:t>
            </a:r>
            <a:r>
              <a:rPr lang="en-US" dirty="0">
                <a:latin typeface="Consolas" panose="020B0609020204030204" pitchFamily="49" charset="0"/>
                <a:cs typeface="Times New Roman" panose="02020603050405020304" pitchFamily="18" charset="0"/>
              </a:rPr>
              <a:t>StringBuilder</a:t>
            </a:r>
            <a:r>
              <a:rPr lang="en-US" dirty="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3)</a:t>
            </a:r>
            <a:endParaRPr lang="en-IN" sz="2000" b="0" dirty="0"/>
          </a:p>
        </p:txBody>
      </p:sp>
      <p:sp>
        <p:nvSpPr>
          <p:cNvPr id="3" name="Text Placeholder 2"/>
          <p:cNvSpPr>
            <a:spLocks noGrp="1"/>
          </p:cNvSpPr>
          <p:nvPr>
            <p:ph type="body" idx="1"/>
          </p:nvPr>
        </p:nvSpPr>
        <p:spPr/>
        <p:txBody>
          <a:bodyPr/>
          <a:lstStyle/>
          <a:p>
            <a:r>
              <a:rPr lang="en-US" altLang="en-US" sz="2400" dirty="0">
                <a:latin typeface="+mn-lt"/>
              </a:rPr>
              <a:t>Class</a:t>
            </a:r>
            <a:r>
              <a:rPr lang="en-US" altLang="en-US" sz="2400" dirty="0">
                <a:latin typeface="Consolas" panose="020B0609020204030204" pitchFamily="49" charset="0"/>
              </a:rPr>
              <a:t> StringBuilderConstructor</a:t>
            </a:r>
            <a:r>
              <a:rPr lang="en-US" altLang="en-US" sz="2400" dirty="0">
                <a:latin typeface="+mn-lt"/>
              </a:rPr>
              <a:t> </a:t>
            </a:r>
            <a:r>
              <a:rPr lang="en-US" altLang="en-US" sz="2400" dirty="0" smtClean="0">
                <a:latin typeface="+mn-lt"/>
              </a:rPr>
              <a:t>(Figure </a:t>
            </a:r>
            <a:r>
              <a:rPr lang="en-US" altLang="en-US" sz="2400" dirty="0">
                <a:latin typeface="+mn-lt"/>
              </a:rPr>
              <a:t>16.9) demonstrates some </a:t>
            </a:r>
            <a:r>
              <a:rPr lang="en-US" altLang="en-US" sz="2400" dirty="0">
                <a:latin typeface="Consolas" panose="020B0609020204030204" pitchFamily="49" charset="0"/>
              </a:rPr>
              <a:t>StringBuilder</a:t>
            </a:r>
            <a:r>
              <a:rPr lang="en-US" altLang="en-US" sz="2400" dirty="0">
                <a:latin typeface="+mn-lt"/>
              </a:rPr>
              <a:t> overloaded constructors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8853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16.9 Demonstrating </a:t>
            </a:r>
            <a:r>
              <a:rPr lang="en-US" dirty="0">
                <a:latin typeface="Consolas" panose="020B0609020204030204" pitchFamily="49" charset="0"/>
              </a:rPr>
              <a:t>StringBuilder </a:t>
            </a:r>
            <a:r>
              <a:rPr lang="en-US" dirty="0"/>
              <a:t>Class Constructors</a:t>
            </a:r>
            <a:endParaRPr lang="en-IN" dirty="0"/>
          </a:p>
        </p:txBody>
      </p:sp>
      <p:pic>
        <p:nvPicPr>
          <p:cNvPr id="3" name="Picture 2" descr="Program code for demonstrating string builder class constructors. Line 1: forward slash, forward slash, f i g period 16.9, colon, string builder constructor, period, c s. Line 2: forward slash, forward slash, demonstrating string builder, class constructors period. Line 3: using system, semicolon. Line 4: using system, period, text, semicolon. Line 5: blank. Line 6: class string builder constructor. Line 7: left brace. Line 8, indented once: static void main, left parenthesis, right parenthesis. Line 9, indented once: left brace. Line 10, indented twice: v a r buffer 1 = new string builder, left parenthesis, right parenthesis, semicolon. Line 11, indented twice: v a r buffer 2 = new string builder, left parenthesis, 10, right parenthesis, semicolon. Line 12, indented twice: v a r buffer 3 = new string builder, left parenthesis, open quotes, hello, close quotes, right parenthesis, semicolon. Line 13: blank. Line 14, indented twice: console, period, write line, left parenthesis, dollar, open quotes, buffer 1 =, back slash, open quotes, left brace buffer 1 right brace, back slash, close quotes, close quotes, right parenthesis, semicolon. Line 15, indented twice: console, period, write line, left parenthesis, dollar, open quotes, buffer 2 =, back slash, open quotes, left brace buffer 2 right brace, back slash, close quotes, close quotes, right parenthesis, semicolon. Line 16, indented twice: console, period, write line, left parenthesis, dollar, open quotes, buffer 3 =, back slash, open quotes, left brace buffer 3 right brace, back slash, close quotes, close quotes, right parenthesis, semicolon. Line 17, indented once: right brace. Line 18: right brace. Line 1: buffer 1 =, open quotes, close quotes. Line 2: buffer 2 =, open quotes, close quotes. Line 3: buffer 3 =, open quotes, hello, close quo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47" y="1624814"/>
            <a:ext cx="7471435" cy="4699229"/>
          </a:xfrm>
          <a:prstGeom prst="rect">
            <a:avLst/>
          </a:prstGeom>
        </p:spPr>
      </p:pic>
    </p:spTree>
    <p:extLst>
      <p:ext uri="{BB962C8B-B14F-4D97-AF65-F5344CB8AC3E}">
        <p14:creationId xmlns:p14="http://schemas.microsoft.com/office/powerpoint/2010/main" val="150712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16.2 Fundamentals of Characters and </a:t>
            </a:r>
            <a:r>
              <a:rPr lang="en-US" dirty="0" smtClean="0"/>
              <a:t>Strings </a:t>
            </a:r>
            <a:r>
              <a:rPr lang="en-US" sz="2000" b="0" dirty="0" smtClean="0"/>
              <a:t>(1 of 6)</a:t>
            </a:r>
            <a:endParaRPr lang="en-US" sz="2000" b="0" dirty="0"/>
          </a:p>
        </p:txBody>
      </p:sp>
      <p:sp>
        <p:nvSpPr>
          <p:cNvPr id="8" name="Text Placeholder 7"/>
          <p:cNvSpPr>
            <a:spLocks noGrp="1"/>
          </p:cNvSpPr>
          <p:nvPr>
            <p:ph type="body" idx="1"/>
          </p:nvPr>
        </p:nvSpPr>
        <p:spPr>
          <a:xfrm>
            <a:off x="457200" y="1600201"/>
            <a:ext cx="7218167" cy="461213"/>
          </a:xfrm>
        </p:spPr>
        <p:txBody>
          <a:bodyPr/>
          <a:lstStyle/>
          <a:p>
            <a:r>
              <a:rPr lang="en-US" altLang="en-US" sz="2400" dirty="0">
                <a:latin typeface="+mn-lt"/>
              </a:rPr>
              <a:t>Characters are the fundamental building blocks </a:t>
            </a:r>
            <a:r>
              <a:rPr lang="en-US" altLang="en-US" sz="2400" dirty="0" smtClean="0">
                <a:latin typeface="+mn-lt"/>
              </a:rPr>
              <a:t>of</a:t>
            </a:r>
            <a:endParaRPr lang="en-US" altLang="en-US" sz="2400" dirty="0">
              <a:latin typeface="+mn-lt"/>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3603571660"/>
              </p:ext>
            </p:extLst>
          </p:nvPr>
        </p:nvGraphicFramePr>
        <p:xfrm>
          <a:off x="7680000" y="1718346"/>
          <a:ext cx="460960" cy="339654"/>
        </p:xfrm>
        <a:graphic>
          <a:graphicData uri="http://schemas.openxmlformats.org/presentationml/2006/ole">
            <mc:AlternateContent xmlns:mc="http://schemas.openxmlformats.org/markup-compatibility/2006">
              <mc:Choice xmlns:v="urn:schemas-microsoft-com:vml" Requires="v">
                <p:oleObj spid="_x0000_s1063"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680000" y="1718346"/>
                        <a:ext cx="460960" cy="339654"/>
                      </a:xfrm>
                      <a:prstGeom prst="rect">
                        <a:avLst/>
                      </a:prstGeom>
                    </p:spPr>
                  </p:pic>
                </p:oleObj>
              </mc:Fallback>
            </mc:AlternateContent>
          </a:graphicData>
        </a:graphic>
      </p:graphicFrame>
      <p:sp>
        <p:nvSpPr>
          <p:cNvPr id="9" name="Content Placeholder 8"/>
          <p:cNvSpPr>
            <a:spLocks noGrp="1"/>
          </p:cNvSpPr>
          <p:nvPr>
            <p:ph sz="quarter" idx="16"/>
          </p:nvPr>
        </p:nvSpPr>
        <p:spPr>
          <a:xfrm>
            <a:off x="457200" y="2112761"/>
            <a:ext cx="2267527" cy="331914"/>
          </a:xfrm>
        </p:spPr>
        <p:txBody>
          <a:bodyPr anchor="ctr"/>
          <a:lstStyle/>
          <a:p>
            <a:pPr marL="0" indent="274638">
              <a:spcBef>
                <a:spcPts val="0"/>
              </a:spcBef>
              <a:buNone/>
            </a:pPr>
            <a:r>
              <a:rPr lang="en-US" altLang="en-US" sz="2400" dirty="0">
                <a:latin typeface="+mn-lt"/>
              </a:rPr>
              <a:t>source code</a:t>
            </a:r>
            <a:r>
              <a:rPr lang="en-US" altLang="en-US" sz="2400" dirty="0" smtClean="0">
                <a:latin typeface="+mn-lt"/>
              </a:rPr>
              <a:t>.</a:t>
            </a:r>
            <a:endParaRPr lang="en-US" sz="2400" dirty="0">
              <a:latin typeface="+mn-lt"/>
            </a:endParaRPr>
          </a:p>
        </p:txBody>
      </p:sp>
      <p:sp>
        <p:nvSpPr>
          <p:cNvPr id="10" name="Content Placeholder 9"/>
          <p:cNvSpPr>
            <a:spLocks noGrp="1"/>
          </p:cNvSpPr>
          <p:nvPr>
            <p:ph sz="quarter" idx="17"/>
          </p:nvPr>
        </p:nvSpPr>
        <p:spPr>
          <a:xfrm>
            <a:off x="457200" y="2534659"/>
            <a:ext cx="8229600" cy="2397560"/>
          </a:xfrm>
        </p:spPr>
        <p:txBody>
          <a:bodyPr/>
          <a:lstStyle/>
          <a:p>
            <a:r>
              <a:rPr lang="en-US" altLang="en-US" sz="2400" dirty="0" smtClean="0">
                <a:latin typeface="+mn-lt"/>
              </a:rPr>
              <a:t>Every </a:t>
            </a:r>
            <a:r>
              <a:rPr lang="en-US" altLang="en-US" sz="2400" dirty="0">
                <a:latin typeface="+mn-lt"/>
              </a:rPr>
              <a:t>program is composed of characters that, when grouped together meaningfully, create a sequence that the compiler interprets as instructions describing how to accomplish a task.</a:t>
            </a:r>
          </a:p>
          <a:p>
            <a:r>
              <a:rPr lang="en-US" altLang="en-US" sz="2400" dirty="0">
                <a:latin typeface="+mn-lt"/>
              </a:rPr>
              <a:t>A program also can contain character constants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262909"/>
          </a:xfrm>
        </p:spPr>
        <p:txBody>
          <a:bodyPr/>
          <a:lstStyle/>
          <a:p>
            <a:r>
              <a:rPr lang="en-US" sz="2800" dirty="0">
                <a:latin typeface="Times New Roman" panose="02020603050405020304" pitchFamily="18" charset="0"/>
                <a:cs typeface="Times New Roman" panose="02020603050405020304" pitchFamily="18" charset="0"/>
              </a:rPr>
              <a:t>16.11 Length and Capacity Properties, </a:t>
            </a:r>
            <a:r>
              <a:rPr lang="en-US" sz="2800" dirty="0">
                <a:latin typeface="Consolas" panose="020B0609020204030204" pitchFamily="49" charset="0"/>
                <a:cs typeface="Times New Roman" panose="02020603050405020304" pitchFamily="18" charset="0"/>
              </a:rPr>
              <a:t>EnsureCapacity</a:t>
            </a:r>
            <a:r>
              <a:rPr lang="en-US" sz="2800" dirty="0">
                <a:latin typeface="Times New Roman" panose="02020603050405020304" pitchFamily="18" charset="0"/>
                <a:cs typeface="Times New Roman" panose="02020603050405020304" pitchFamily="18" charset="0"/>
              </a:rPr>
              <a:t> Method and Indexer of Class </a:t>
            </a:r>
            <a:r>
              <a:rPr lang="en-US" sz="2800" dirty="0">
                <a:latin typeface="Consolas" panose="020B0609020204030204" pitchFamily="49" charset="0"/>
                <a:cs typeface="Times New Roman" panose="02020603050405020304" pitchFamily="18" charset="0"/>
              </a:rPr>
              <a:t>StringBuilder</a:t>
            </a:r>
            <a:endParaRPr lang="en-IN" sz="2800" dirty="0">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000" dirty="0">
                <a:latin typeface="+mn-lt"/>
              </a:rPr>
              <a:t>Class </a:t>
            </a:r>
            <a:r>
              <a:rPr lang="en-US" altLang="en-US" sz="2000" dirty="0">
                <a:latin typeface="Consolas" panose="020B0609020204030204" pitchFamily="49" charset="0"/>
              </a:rPr>
              <a:t>StringBuilder</a:t>
            </a:r>
            <a:r>
              <a:rPr lang="en-US" altLang="en-US" sz="2000" dirty="0">
                <a:latin typeface="+mn-lt"/>
              </a:rPr>
              <a:t> provides the </a:t>
            </a:r>
            <a:r>
              <a:rPr lang="en-US" altLang="en-US" sz="2000" dirty="0">
                <a:latin typeface="Consolas" panose="020B0609020204030204" pitchFamily="49" charset="0"/>
              </a:rPr>
              <a:t>Length</a:t>
            </a:r>
            <a:r>
              <a:rPr lang="en-US" altLang="en-US" sz="2000" dirty="0">
                <a:latin typeface="+mn-lt"/>
              </a:rPr>
              <a:t> and </a:t>
            </a:r>
            <a:r>
              <a:rPr lang="en-US" altLang="en-US" sz="2000" dirty="0">
                <a:latin typeface="Consolas" panose="020B0609020204030204" pitchFamily="49" charset="0"/>
              </a:rPr>
              <a:t>Capacity</a:t>
            </a:r>
            <a:r>
              <a:rPr lang="en-US" altLang="en-US" sz="2000" dirty="0">
                <a:latin typeface="+mn-lt"/>
              </a:rPr>
              <a:t> properties to return the number of characters currently in a </a:t>
            </a:r>
            <a:r>
              <a:rPr lang="en-US" altLang="en-US" sz="2000" dirty="0">
                <a:latin typeface="Consolas" panose="020B0609020204030204" pitchFamily="49" charset="0"/>
              </a:rPr>
              <a:t>StringBuilder</a:t>
            </a:r>
            <a:r>
              <a:rPr lang="en-US" altLang="en-US" sz="2000" dirty="0">
                <a:latin typeface="+mn-lt"/>
              </a:rPr>
              <a:t> and the number of characters that a </a:t>
            </a:r>
            <a:r>
              <a:rPr lang="en-US" altLang="en-US" sz="2000" dirty="0">
                <a:latin typeface="Consolas" panose="020B0609020204030204" pitchFamily="49" charset="0"/>
              </a:rPr>
              <a:t>StringBuilder</a:t>
            </a:r>
            <a:r>
              <a:rPr lang="en-US" altLang="en-US" sz="2000" dirty="0">
                <a:latin typeface="+mn-lt"/>
              </a:rPr>
              <a:t> can store without allocating more memory, </a:t>
            </a:r>
            <a:r>
              <a:rPr lang="en-US" altLang="en-US" sz="2000" dirty="0" smtClean="0">
                <a:latin typeface="+mn-lt"/>
              </a:rPr>
              <a:t>respectively.</a:t>
            </a:r>
            <a:endParaRPr lang="en-US" altLang="en-US" sz="2000" dirty="0">
              <a:latin typeface="+mn-lt"/>
            </a:endParaRPr>
          </a:p>
          <a:p>
            <a:r>
              <a:rPr lang="en-US" altLang="en-US" sz="2000" dirty="0">
                <a:latin typeface="+mn-lt"/>
              </a:rPr>
              <a:t>These properties also can increase or decrease the length or the capacity of the </a:t>
            </a:r>
            <a:r>
              <a:rPr lang="en-US" altLang="en-US" sz="2000" dirty="0" smtClean="0">
                <a:latin typeface="Consolas" panose="020B0609020204030204" pitchFamily="49" charset="0"/>
              </a:rPr>
              <a:t>StringBuilder</a:t>
            </a:r>
            <a:r>
              <a:rPr lang="en-US" altLang="en-US" sz="2000" dirty="0" smtClean="0">
                <a:latin typeface="+mn-lt"/>
              </a:rPr>
              <a:t>. </a:t>
            </a:r>
            <a:r>
              <a:rPr lang="en-US" altLang="en-US" sz="2000" dirty="0">
                <a:latin typeface="+mn-lt"/>
              </a:rPr>
              <a:t>Method </a:t>
            </a:r>
            <a:r>
              <a:rPr lang="en-US" altLang="en-US" sz="2000" dirty="0">
                <a:latin typeface="Consolas" panose="020B0609020204030204" pitchFamily="49" charset="0"/>
              </a:rPr>
              <a:t>EnsureCapacity</a:t>
            </a:r>
            <a:r>
              <a:rPr lang="en-US" altLang="en-US" sz="2000" dirty="0">
                <a:latin typeface="+mn-lt"/>
              </a:rPr>
              <a:t> allows you to reduce the number of times that a </a:t>
            </a:r>
            <a:r>
              <a:rPr lang="en-US" altLang="en-US" sz="2000" dirty="0">
                <a:latin typeface="Consolas" panose="020B0609020204030204" pitchFamily="49" charset="0"/>
              </a:rPr>
              <a:t>StringBuilder’s</a:t>
            </a:r>
            <a:r>
              <a:rPr lang="en-US" altLang="en-US" sz="2000" dirty="0">
                <a:latin typeface="+mn-lt"/>
              </a:rPr>
              <a:t> capacity must be </a:t>
            </a:r>
            <a:r>
              <a:rPr lang="en-US" altLang="en-US" sz="2000" dirty="0" smtClean="0">
                <a:latin typeface="+mn-lt"/>
              </a:rPr>
              <a:t>increased.</a:t>
            </a:r>
            <a:endParaRPr lang="en-US" altLang="en-US" sz="2000" dirty="0">
              <a:latin typeface="+mn-lt"/>
            </a:endParaRPr>
          </a:p>
          <a:p>
            <a:r>
              <a:rPr lang="en-US" altLang="en-US" sz="2000" dirty="0">
                <a:latin typeface="+mn-lt"/>
              </a:rPr>
              <a:t>The method ensures that the </a:t>
            </a:r>
            <a:r>
              <a:rPr lang="en-US" altLang="en-US" sz="2000" dirty="0">
                <a:latin typeface="Consolas" panose="020B0609020204030204" pitchFamily="49" charset="0"/>
              </a:rPr>
              <a:t>StringBuilder’s</a:t>
            </a:r>
            <a:r>
              <a:rPr lang="en-US" altLang="en-US" sz="2000" dirty="0">
                <a:latin typeface="+mn-lt"/>
              </a:rPr>
              <a:t> capacity is at least the specified </a:t>
            </a:r>
            <a:r>
              <a:rPr lang="en-US" altLang="en-US" sz="2000" dirty="0" smtClean="0">
                <a:latin typeface="+mn-lt"/>
              </a:rPr>
              <a:t>value.</a:t>
            </a:r>
            <a:endParaRPr lang="en-US" altLang="en-US" sz="2000" dirty="0">
              <a:latin typeface="+mn-lt"/>
            </a:endParaRPr>
          </a:p>
          <a:p>
            <a:r>
              <a:rPr lang="en-US" altLang="en-US" sz="2000" dirty="0">
                <a:latin typeface="+mn-lt"/>
              </a:rPr>
              <a:t>The program in </a:t>
            </a:r>
            <a:r>
              <a:rPr lang="en-US" altLang="en-US" sz="2000" dirty="0" smtClean="0">
                <a:latin typeface="+mn-lt"/>
              </a:rPr>
              <a:t>Figure </a:t>
            </a:r>
            <a:r>
              <a:rPr lang="en-US" altLang="en-US" sz="2000" dirty="0">
                <a:latin typeface="+mn-lt"/>
              </a:rPr>
              <a:t>16.10 demonstrates these methods and properties</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4156874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16.10 </a:t>
            </a:r>
            <a:r>
              <a:rPr lang="en-IN" dirty="0" smtClean="0">
                <a:latin typeface="Consolas" panose="020B0609020204030204" pitchFamily="49" charset="0"/>
              </a:rPr>
              <a:t>StringBuilder</a:t>
            </a:r>
            <a:r>
              <a:rPr lang="en-IN" dirty="0" smtClean="0"/>
              <a:t> </a:t>
            </a:r>
            <a:r>
              <a:rPr lang="en-IN" dirty="0"/>
              <a:t>size </a:t>
            </a:r>
            <a:r>
              <a:rPr lang="en-IN" dirty="0" smtClean="0"/>
              <a:t>manipulation </a:t>
            </a:r>
            <a:r>
              <a:rPr lang="en-IN" sz="2000" b="0" dirty="0" smtClean="0"/>
              <a:t>(1 of 2)</a:t>
            </a:r>
            <a:endParaRPr lang="en-IN" sz="2000" b="0" dirty="0"/>
          </a:p>
        </p:txBody>
      </p:sp>
      <p:pic>
        <p:nvPicPr>
          <p:cNvPr id="3" name="Picture 2" descr="Program code for string builder size manipulation. Line 1: forward slash, forward slash, f i g period 16.10, colon, string builder, features, period, c s. Line 2: forward slash, forward slash, string builder, size manipulation period. Line 3: using system, semicolon. Line 4: using system, period, text, semicolon. Line 5: blank. Line 6: class string builder, features. Line 7: left brace. Line 8, indented once: static void main, left parenthesis, right parenthesis. Line 9, indented once: left brace. Line 10, indented twice: v a r buffer = new string builder, left parenthesis, open quotes, hello comma how are you? close quotes, right parenthesis, semicolon. Line 11: blank. Line 12, indented twice: forward slash, forward slash, use length and capacity properties. Line 13, indented twice: console, period, write line, left parenthesis, dollar, open quotes, buffer = left brace buffer right brace, close quotes, +. Line 14, indented three times: dollar, open quotes, back slash, n length = left brace buffer, period, length right brace, close quotes, +. Line 15, indented three times: dollar, open quotes, back slash, n capacity = left brace buffer, period, capacity right brace, close quotes, right parenthesis, semicolon. Line 16: blank. Line 17, indented twice: buffer, period, ensure capacity, left parenthesis, 75, right parenthesis, semicolon, forward slash, forward slash, ensure a capacity of at least 75. Line 18, indented twice: console, period, write line, left parenthesis, dollar, open quotes, back slash, n new capacity = left brace buffer, period, capacity right brace, close quotes, right parenthesis, semicolon. Line 19,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31" y="1950293"/>
            <a:ext cx="7488339" cy="3887851"/>
          </a:xfrm>
          <a:prstGeom prst="rect">
            <a:avLst/>
          </a:prstGeom>
        </p:spPr>
      </p:pic>
    </p:spTree>
    <p:extLst>
      <p:ext uri="{BB962C8B-B14F-4D97-AF65-F5344CB8AC3E}">
        <p14:creationId xmlns:p14="http://schemas.microsoft.com/office/powerpoint/2010/main" val="3289971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16.10 </a:t>
            </a:r>
            <a:r>
              <a:rPr lang="en-IN" dirty="0">
                <a:latin typeface="Consolas" panose="020B0609020204030204" pitchFamily="49" charset="0"/>
              </a:rPr>
              <a:t>StringBuilder</a:t>
            </a:r>
            <a:r>
              <a:rPr lang="en-IN" dirty="0"/>
              <a:t> size manipulation </a:t>
            </a:r>
            <a:r>
              <a:rPr lang="en-IN" sz="2000" b="0" dirty="0" smtClean="0"/>
              <a:t>(2 </a:t>
            </a:r>
            <a:r>
              <a:rPr lang="en-IN" sz="2000" b="0" dirty="0"/>
              <a:t>of 2)</a:t>
            </a:r>
            <a:endParaRPr lang="en-IN" dirty="0"/>
          </a:p>
        </p:txBody>
      </p:sp>
      <p:pic>
        <p:nvPicPr>
          <p:cNvPr id="3" name="Picture 2" descr="Line 20, indented twice: forward slash, forward slash, truncate string builder, by setting length property. Line 21, indented twice: buffer, period, length = 10, semicolon. Line 22, indented twice: console, period, write, left parenthesis, dollar, open quotes, new length = left brace buffer, period, length right brace, back slash, n, back slash, n buffer =, close quotes, right parenthesis, semicolon. Line 23, indented twice: blank. Line 24, indented twice: forward slash, forward slash, use string builder, indexer. Line 25, indented twice: for, left parenthesis, i n t i = 0, semicolon, i left angle bracket buffer, period, length, semicolon, + + i, right parenthesis. Line 26, indented twice: left brace. Line 27, indented three times: console, period, write, left parenthesis, buffer, left bracket, i, right bracket, right parenthesis, semicolon. Line 28, indented twice: right brace. Line 29: blank. Line 30, indented twice: console, period, write line, left parenthesis, right parenthesis, semicolon. Line 31, indented once: right brace. Line 32: right brace. Line 1: buffer = hello comma how are you? Line 2: length = 19. Line 3: capacity = 19. Line 4: new capacity = 75. Line 5: new length = 10. Line 6: buffer = hello comma h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49" y="1606233"/>
            <a:ext cx="7251701" cy="4511806"/>
          </a:xfrm>
          <a:prstGeom prst="rect">
            <a:avLst/>
          </a:prstGeom>
        </p:spPr>
      </p:pic>
    </p:spTree>
    <p:extLst>
      <p:ext uri="{BB962C8B-B14F-4D97-AF65-F5344CB8AC3E}">
        <p14:creationId xmlns:p14="http://schemas.microsoft.com/office/powerpoint/2010/main" val="3566186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16.12 </a:t>
            </a:r>
            <a:r>
              <a:rPr lang="en-US" dirty="0" smtClean="0">
                <a:latin typeface="Consolas" panose="020B0609020204030204" pitchFamily="49" charset="0"/>
                <a:cs typeface="Times New Roman" panose="02020603050405020304" pitchFamily="18" charset="0"/>
              </a:rPr>
              <a:t>Append</a:t>
            </a:r>
            <a:r>
              <a:rPr lang="en-US" dirty="0" smtClean="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AppendFormat</a:t>
            </a:r>
            <a:r>
              <a:rPr lang="en-US" dirty="0" smtClean="0">
                <a:latin typeface="Times New Roman" panose="02020603050405020304" pitchFamily="18" charset="0"/>
                <a:cs typeface="Times New Roman" panose="02020603050405020304" pitchFamily="18" charset="0"/>
              </a:rPr>
              <a:t> Methods of Class </a:t>
            </a:r>
            <a:r>
              <a:rPr lang="en-US" dirty="0" smtClean="0">
                <a:latin typeface="Consolas" panose="020B0609020204030204" pitchFamily="49" charset="0"/>
                <a:cs typeface="Times New Roman" panose="02020603050405020304" pitchFamily="18" charset="0"/>
              </a:rPr>
              <a:t>StringBuilder </a:t>
            </a:r>
            <a:r>
              <a:rPr lang="en-US" sz="2000" b="0" dirty="0" smtClean="0">
                <a:latin typeface="Times New Roman" panose="02020603050405020304" pitchFamily="18" charset="0"/>
                <a:cs typeface="Times New Roman" panose="02020603050405020304" pitchFamily="18" charset="0"/>
              </a:rPr>
              <a:t>(1 of 2)</a:t>
            </a:r>
            <a:endParaRPr lang="en-IN"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4440382"/>
          </a:xfrm>
        </p:spPr>
        <p:txBody>
          <a:bodyPr/>
          <a:lstStyle/>
          <a:p>
            <a:r>
              <a:rPr lang="en-US" altLang="en-US" sz="2400" dirty="0">
                <a:latin typeface="+mn-lt"/>
              </a:rPr>
              <a:t>Class </a:t>
            </a:r>
            <a:r>
              <a:rPr lang="en-US" altLang="en-US" sz="2400" dirty="0">
                <a:latin typeface="Consolas" panose="020B0609020204030204" pitchFamily="49" charset="0"/>
              </a:rPr>
              <a:t>StringBuilder</a:t>
            </a:r>
            <a:r>
              <a:rPr lang="en-US" altLang="en-US" sz="2400" dirty="0">
                <a:latin typeface="+mn-lt"/>
              </a:rPr>
              <a:t> provides overloaded </a:t>
            </a:r>
            <a:r>
              <a:rPr lang="en-US" altLang="en-US" sz="2400" dirty="0">
                <a:latin typeface="Consolas" panose="020B0609020204030204" pitchFamily="49" charset="0"/>
              </a:rPr>
              <a:t>Append</a:t>
            </a:r>
            <a:r>
              <a:rPr lang="en-US" altLang="en-US" sz="2400" dirty="0">
                <a:latin typeface="+mn-lt"/>
              </a:rPr>
              <a:t> methods that allow various types of values to be added to the end of a </a:t>
            </a:r>
            <a:r>
              <a:rPr lang="en-US" altLang="en-US" sz="2400" dirty="0" smtClean="0">
                <a:latin typeface="Consolas" panose="020B0609020204030204" pitchFamily="49" charset="0"/>
              </a:rPr>
              <a:t>StringBuilder</a:t>
            </a:r>
            <a:r>
              <a:rPr lang="en-US" altLang="en-US" sz="2400" dirty="0" smtClean="0">
                <a:latin typeface="+mn-lt"/>
              </a:rPr>
              <a:t>.</a:t>
            </a:r>
            <a:endParaRPr lang="en-US" altLang="en-US" sz="2400" dirty="0">
              <a:latin typeface="+mn-lt"/>
            </a:endParaRPr>
          </a:p>
          <a:p>
            <a:r>
              <a:rPr lang="en-US" altLang="en-US" sz="2400" dirty="0">
                <a:latin typeface="+mn-lt"/>
              </a:rPr>
              <a:t>The Framework Class Library provides versions for each of the simple types and for character arrays, strings and </a:t>
            </a:r>
            <a:r>
              <a:rPr lang="en-US" altLang="en-US" sz="2400" dirty="0" smtClean="0">
                <a:latin typeface="+mn-lt"/>
              </a:rPr>
              <a:t>objects.</a:t>
            </a:r>
            <a:endParaRPr lang="en-US" altLang="en-US" sz="2400" dirty="0">
              <a:latin typeface="+mn-lt"/>
            </a:endParaRPr>
          </a:p>
          <a:p>
            <a:r>
              <a:rPr lang="en-US" altLang="en-US" sz="2400" dirty="0">
                <a:latin typeface="+mn-lt"/>
              </a:rPr>
              <a:t>Each method takes an argument, converts it to a </a:t>
            </a:r>
            <a:r>
              <a:rPr lang="en-US" altLang="en-US" sz="2400" dirty="0">
                <a:latin typeface="Consolas" panose="020B0609020204030204" pitchFamily="49" charset="0"/>
              </a:rPr>
              <a:t>string </a:t>
            </a:r>
            <a:r>
              <a:rPr lang="en-US" altLang="en-US" sz="2400" dirty="0">
                <a:latin typeface="+mn-lt"/>
              </a:rPr>
              <a:t>and appends it to the </a:t>
            </a:r>
            <a:r>
              <a:rPr lang="en-US" altLang="en-US" sz="2400" dirty="0" smtClean="0">
                <a:latin typeface="Consolas" panose="020B0609020204030204" pitchFamily="49" charset="0"/>
              </a:rPr>
              <a:t>StringBuilder</a:t>
            </a:r>
            <a:r>
              <a:rPr lang="en-US" altLang="en-US" sz="2400" dirty="0" smtClean="0">
                <a:latin typeface="+mn-lt"/>
              </a:rPr>
              <a:t>.</a:t>
            </a:r>
            <a:endParaRPr lang="en-US" altLang="en-US" sz="2400" dirty="0">
              <a:latin typeface="+mn-lt"/>
            </a:endParaRPr>
          </a:p>
          <a:p>
            <a:r>
              <a:rPr lang="en-US" altLang="en-US" sz="2400" dirty="0" smtClean="0">
                <a:latin typeface="+mn-lt"/>
              </a:rPr>
              <a:t>Figure </a:t>
            </a:r>
            <a:r>
              <a:rPr lang="en-US" altLang="en-US" sz="2400" dirty="0">
                <a:latin typeface="+mn-lt"/>
              </a:rPr>
              <a:t>16.11 demonstrates several </a:t>
            </a:r>
            <a:r>
              <a:rPr lang="en-US" altLang="en-US" sz="2400" dirty="0">
                <a:latin typeface="Consolas" panose="020B0609020204030204" pitchFamily="49" charset="0"/>
              </a:rPr>
              <a:t>Append</a:t>
            </a:r>
            <a:r>
              <a:rPr lang="en-US" altLang="en-US" sz="2400" dirty="0">
                <a:latin typeface="+mn-lt"/>
              </a:rPr>
              <a:t> methods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16210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16.11 </a:t>
            </a:r>
            <a:r>
              <a:rPr lang="en-IN" dirty="0"/>
              <a:t>Demonstrating </a:t>
            </a:r>
            <a:r>
              <a:rPr lang="en-IN" dirty="0">
                <a:latin typeface="Consolas" panose="020B0609020204030204" pitchFamily="49" charset="0"/>
              </a:rPr>
              <a:t>StringBuilder Append</a:t>
            </a:r>
            <a:r>
              <a:rPr lang="en-IN" dirty="0"/>
              <a:t> </a:t>
            </a:r>
            <a:r>
              <a:rPr lang="en-IN" dirty="0" smtClean="0"/>
              <a:t>methods </a:t>
            </a:r>
            <a:r>
              <a:rPr lang="en-IN" sz="2000" b="0" dirty="0" smtClean="0"/>
              <a:t>(1 of 3)</a:t>
            </a:r>
            <a:endParaRPr lang="en-IN" sz="2000" b="0" dirty="0"/>
          </a:p>
        </p:txBody>
      </p:sp>
      <p:pic>
        <p:nvPicPr>
          <p:cNvPr id="3" name="Picture 2" descr="Program code for demonstrating string builder append methods. Line 1: forward slash, forward slash, f i g period 16.11, colon, string builder, append, period, c s. Line 2: forward slash, forward slash, demonstrating string builder, append methods period. Line 3: using system, semicolon. Line 4: using system, period, text, semicolon. Line 5: blank. Line 6: class string builder, append. Line 7: left brace. Line 8, indented once: static void main, left parenthesis, right parenthesis. Line 9, indented once: left brace. Line 10, indented twice: object object value, =, open quotes, hello, close quotes, semicolon. Line 11, indented twice: v a r string value, =, open quotes, good bye, close quotes, semicolon. Line 12, indented twice: c h a r, left bracket, right bracket, character array, = left brace, open single quote, a, close single quote, comma, open single quote, b, close single quote, comma, open single quote, c, close single quote, comma, open single quote, d, close single quote, comma, open single quote, e, close single quote, comma, open single quote, f, close single quote, right brace, semicolon. Line 13, indented twice: v a r Boolean value, = true, semicolon. Line 14, indented twice: v a r character value, =, open single quote, z, close single quote, semicolon. Line 15, indented twice: v a r integer value, = 7, semicolon. Line 16, indented twice: v a r long value, = 1000000l, semicolon, forward slash, forward slash, l suffix indicates a long literal. Line 17, indented twice: v a r float value, = 2.5 f, semicolon, forward slash, forward slash, f suffix indicates a float literal. Line 18, indented twice: v a r double value, = 33.333, semicolon. Line 19, indented twice: v a r buffer = new string builder, left parenthesis, right parenthesis, semicolon. Line 20,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94" y="1796112"/>
            <a:ext cx="7819696" cy="4228296"/>
          </a:xfrm>
          <a:prstGeom prst="rect">
            <a:avLst/>
          </a:prstGeom>
        </p:spPr>
      </p:pic>
    </p:spTree>
    <p:extLst>
      <p:ext uri="{BB962C8B-B14F-4D97-AF65-F5344CB8AC3E}">
        <p14:creationId xmlns:p14="http://schemas.microsoft.com/office/powerpoint/2010/main" val="1019983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16.11 Demonstrating </a:t>
            </a:r>
            <a:r>
              <a:rPr lang="en-IN" dirty="0">
                <a:latin typeface="Consolas" panose="020B0609020204030204" pitchFamily="49" charset="0"/>
              </a:rPr>
              <a:t>StringBuilder Append</a:t>
            </a:r>
            <a:r>
              <a:rPr lang="en-IN" dirty="0"/>
              <a:t> methods </a:t>
            </a:r>
            <a:r>
              <a:rPr lang="en-IN" sz="2000" b="0" dirty="0" smtClean="0"/>
              <a:t>(2 </a:t>
            </a:r>
            <a:r>
              <a:rPr lang="en-IN" sz="2000" b="0" dirty="0"/>
              <a:t>of 3)</a:t>
            </a:r>
            <a:endParaRPr lang="en-IN" dirty="0"/>
          </a:p>
        </p:txBody>
      </p:sp>
      <p:pic>
        <p:nvPicPr>
          <p:cNvPr id="3" name="Picture 2" descr="Program code for demonstrating string builder append methods. Line 21, indented twice: forward slash, forward slash, use method append to append values to buffer. Line 22, indented twice: buffer, period, append, left parenthesis, object value, right parenthesis, semicolon. Line 23, indented twice: buffer, period, append, left parenthesis, open quotes, close quotes, right parenthesis, semicolon. Line 24, indented twice: buffer, period, append, left parenthesis, string value, right parenthesis, semicolon. Line 25, indented twice: buffer, period, append, left parenthesis, open quotes, close quotes, right parenthesis, semicolon. Line 26, indented twice: buffer, period, append, left parenthesis, character array, right parenthesis, semicolon. Line 27, indented twice: buffer, period, append, left parenthesis, open quotes, close quotes, right parenthesis, semicolon. Line 28, indented twice: buffer, period, append, left parenthesis, character array, comma 0 comma 3, right parenthesis, semicolon. Line 29, indented twice: buffer, period, append, left parenthesis, open quotes, close quotes, right parenthesis, semicolon. Line 30, indented twice: buffer, period, append, left parenthesis, Boolean value, right parenthesis, semicolon. Line 31, indented twice: buffer, period, append, left parenthesis, open quotes, close quotes, right parenthesis, semicolon. Line 32, indented twice: buffer, period, append, left parenthesis, character value, right parenthesis, semicolon. Line 33, indented twice: buffer, period, append, left parenthesis, open quotes, close quotes, right parenthesis, semicolon. Line 34, indented twice: buffer, period, append, left parenthesis, integer value, right parenthesis, semicolon. Line 35, indented twice: buffer, period, append, left parenthesis, open quotes, close quotes, right parenthesis, semicolon. Line 36, indented twice: buffer, period, append, left parenthesis, long value, right parenthesis, semicolon. Line 37, indented twice: buffer, period, append, left parenthesis, open quotes, close quotes, right parenthesis, semicolon. Line 38, indented twice: buffer, period, append, left parenthesis, float value, right parenthesis, semicolon. Line 39, indented twice: buffer, period, append, left parenthesis, open quotes, close quotes, right parenthesis, semicolon. Line 40, indented twice: buffer, period, append, left parenthesis, double value, right parenthesis, semicolon. Line 41, indented twice: blank. Line 42, indented twice: console, period, write line, left parenthesis, dollar, open quotes, buffer = left brace buffer, period, to string, left parenthesis, right parenthesis, right brace, close quotes, right parenthesis, semicolon. Line 43, indented once: right brace. Line 4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56" y="1701610"/>
            <a:ext cx="6960089" cy="4561680"/>
          </a:xfrm>
          <a:prstGeom prst="rect">
            <a:avLst/>
          </a:prstGeom>
        </p:spPr>
      </p:pic>
    </p:spTree>
    <p:extLst>
      <p:ext uri="{BB962C8B-B14F-4D97-AF65-F5344CB8AC3E}">
        <p14:creationId xmlns:p14="http://schemas.microsoft.com/office/powerpoint/2010/main" val="2595591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16.11 Demonstrating </a:t>
            </a:r>
            <a:r>
              <a:rPr lang="en-IN" dirty="0">
                <a:latin typeface="Consolas" panose="020B0609020204030204" pitchFamily="49" charset="0"/>
              </a:rPr>
              <a:t>StringBuilder Append</a:t>
            </a:r>
            <a:r>
              <a:rPr lang="en-IN" dirty="0"/>
              <a:t> methods </a:t>
            </a:r>
            <a:r>
              <a:rPr lang="en-IN" sz="2000" b="0" dirty="0" smtClean="0"/>
              <a:t>(3 </a:t>
            </a:r>
            <a:r>
              <a:rPr lang="en-IN" sz="2000" b="0" dirty="0"/>
              <a:t>of 3)</a:t>
            </a:r>
            <a:endParaRPr lang="en-IN" dirty="0"/>
          </a:p>
        </p:txBody>
      </p:sp>
      <p:pic>
        <p:nvPicPr>
          <p:cNvPr id="3" name="Picture 2" descr="Line 1: buffer = hello good bye a b c d e f a b c true z 7 1000000 2.5, 33.3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83" y="3141637"/>
            <a:ext cx="7471435" cy="574726"/>
          </a:xfrm>
          <a:prstGeom prst="rect">
            <a:avLst/>
          </a:prstGeom>
        </p:spPr>
      </p:pic>
    </p:spTree>
    <p:extLst>
      <p:ext uri="{BB962C8B-B14F-4D97-AF65-F5344CB8AC3E}">
        <p14:creationId xmlns:p14="http://schemas.microsoft.com/office/powerpoint/2010/main" val="69513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16.12 </a:t>
            </a:r>
            <a:r>
              <a:rPr lang="en-US" dirty="0">
                <a:latin typeface="Consolas" panose="020B0609020204030204" pitchFamily="49" charset="0"/>
                <a:cs typeface="Times New Roman" panose="02020603050405020304" pitchFamily="18" charset="0"/>
              </a:rPr>
              <a:t>Append</a:t>
            </a:r>
            <a:r>
              <a:rPr lang="en-US" dirty="0">
                <a:latin typeface="Times New Roman" panose="02020603050405020304" pitchFamily="18" charset="0"/>
                <a:cs typeface="Times New Roman" panose="02020603050405020304" pitchFamily="18" charset="0"/>
              </a:rPr>
              <a:t> and </a:t>
            </a:r>
            <a:r>
              <a:rPr lang="en-US" dirty="0">
                <a:latin typeface="Consolas" panose="020B0609020204030204" pitchFamily="49" charset="0"/>
                <a:cs typeface="Times New Roman" panose="02020603050405020304" pitchFamily="18" charset="0"/>
              </a:rPr>
              <a:t>AppendFormat</a:t>
            </a:r>
            <a:r>
              <a:rPr lang="en-US" dirty="0">
                <a:latin typeface="Times New Roman" panose="02020603050405020304" pitchFamily="18" charset="0"/>
                <a:cs typeface="Times New Roman" panose="02020603050405020304" pitchFamily="18" charset="0"/>
              </a:rPr>
              <a:t> Methods of Class </a:t>
            </a:r>
            <a:r>
              <a:rPr lang="en-US" dirty="0" smtClean="0">
                <a:latin typeface="Consolas" panose="020B0609020204030204" pitchFamily="49" charset="0"/>
                <a:cs typeface="Times New Roman" panose="02020603050405020304" pitchFamily="18" charset="0"/>
              </a:rPr>
              <a:t>StringBuilder </a:t>
            </a:r>
            <a:r>
              <a:rPr lang="en-US" sz="2000" b="0" dirty="0" smtClean="0">
                <a:latin typeface="Times New Roman" panose="02020603050405020304" pitchFamily="18" charset="0"/>
                <a:cs typeface="Times New Roman" panose="02020603050405020304" pitchFamily="18" charset="0"/>
              </a:rPr>
              <a:t>(2 of 2)</a:t>
            </a:r>
            <a:endParaRPr lang="en-IN"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smtClean="0">
                <a:latin typeface="+mn-lt"/>
              </a:rPr>
              <a:t>Figure </a:t>
            </a:r>
            <a:r>
              <a:rPr lang="en-US" altLang="en-US" sz="2400" dirty="0">
                <a:latin typeface="+mn-lt"/>
              </a:rPr>
              <a:t>16.11 demonstrates the </a:t>
            </a:r>
            <a:r>
              <a:rPr lang="en-US" altLang="en-US" sz="2400" dirty="0">
                <a:latin typeface="Consolas" panose="020B0609020204030204" pitchFamily="49" charset="0"/>
              </a:rPr>
              <a:t>AppendFormat</a:t>
            </a:r>
            <a:r>
              <a:rPr lang="en-US" altLang="en-US" sz="2400" dirty="0">
                <a:latin typeface="+mn-lt"/>
              </a:rPr>
              <a:t> method.</a:t>
            </a:r>
          </a:p>
        </p:txBody>
      </p:sp>
    </p:spTree>
    <p:extLst>
      <p:ext uri="{BB962C8B-B14F-4D97-AF65-F5344CB8AC3E}">
        <p14:creationId xmlns:p14="http://schemas.microsoft.com/office/powerpoint/2010/main" val="3155454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16.12 Demonstrating Method AppendFormat </a:t>
            </a:r>
            <a:r>
              <a:rPr lang="en-IN" sz="2000" b="0" dirty="0" smtClean="0"/>
              <a:t>(1 of 3)</a:t>
            </a:r>
            <a:endParaRPr lang="en-IN" sz="2000" b="0" dirty="0"/>
          </a:p>
        </p:txBody>
      </p:sp>
      <p:pic>
        <p:nvPicPr>
          <p:cNvPr id="3" name="Picture 2" descr="Program code for string builder’s append format method. Line 1: forward slash, forward slash, f i g period 16.12, colon, string builder, append format, period, c s. Line 2: forward slash, forward slash, string builder, open single quote, s append format method period. Line 3: using system, semicolon. Line 4: using system, period, text, semicolon. Line 5: blank. Line 6: class string builder, append format. Line 7: left brace. Line 8, indented once: static void main, left parenthesis, right parenthesis. Line 9, indented once: left brace. Line 10, indented twice: v a r buffer = new string builder, left parenthesis, right parenthesis, semicolon. Line 11: blank. Line 12, indented twice: forward slash, forward slash, formatted string. Line 13, indented twice: v a r string 1 =, open quotes, this left brace 0 right brace costs, colon, left brace 1, colon, c right brace, period, back slash, n, back slash, n, close quotes, semicolon. Line 14: blank. Line 15, indented twice: forward slash, forward slash, string 1 argument array. Line 16, indented twice: v a r object array = new object, left bracket, 2, right bracket, left brace, open quotes, car, close quotes, comma 1234, period, 56 right brace, semicolon. Line 17, indented twice: blank. Line 18, indented twice: forward slash, forward slash, append to buffer formatted string with argument. Line 19, indented twice: buffer, period, append format, left parenthesis, string 1 comma object array,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34" y="1862493"/>
            <a:ext cx="7454532" cy="3870947"/>
          </a:xfrm>
          <a:prstGeom prst="rect">
            <a:avLst/>
          </a:prstGeom>
        </p:spPr>
      </p:pic>
    </p:spTree>
    <p:extLst>
      <p:ext uri="{BB962C8B-B14F-4D97-AF65-F5344CB8AC3E}">
        <p14:creationId xmlns:p14="http://schemas.microsoft.com/office/powerpoint/2010/main" val="997797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16.12 Demonstrating Method AppendFormat </a:t>
            </a:r>
            <a:r>
              <a:rPr lang="en-IN" sz="2000" b="0" dirty="0" smtClean="0"/>
              <a:t>(2 </a:t>
            </a:r>
            <a:r>
              <a:rPr lang="en-IN" sz="2000" b="0" dirty="0"/>
              <a:t>of 3)</a:t>
            </a:r>
            <a:endParaRPr lang="en-IN" dirty="0"/>
          </a:p>
        </p:txBody>
      </p:sp>
      <p:pic>
        <p:nvPicPr>
          <p:cNvPr id="3" name="Picture 2" descr="Program code for string builder’s append format method. Line 20: blank. Line 21, indented twice: forward slash, forward slash, formatted string. Line 22, indented twice: string string 2 =, open quotes, number, colon, back slash, n left brace 0, colon, d 3 right brace, period, back slash, n, back slash, n, close quotes, +. Line 23, indented three times: number right aligned with spaces, colon, back slash, n left brace 0 comma 4 right brace, period, back slash, n, back slash, n +. Line 24, indented three times: number left aligned with spaces, colon, back slash, n left brace 0 comma negative 4 right brace, period, semicolon. Line 25: blank. Line 26, indented twice: forward slash, forward slash, append to buffer formatted string with argument. Line 27, indented twice: buffer, period, append format, left parenthesis, string 2 comma 5, right parenthesis, semicolon. Line 28, indented twice: blank. Line 29, indented twice: forward slash, forward slash, display formatted strings. Line 30, indented twice: console, period, write line, left parenthesis, buffer, period, to string, left parenthesis, right parenthesis, right parenthesis, semicolon. Line 31, indented once: right brace. Line 3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30" y="1828139"/>
            <a:ext cx="7488339" cy="2772207"/>
          </a:xfrm>
          <a:prstGeom prst="rect">
            <a:avLst/>
          </a:prstGeom>
        </p:spPr>
      </p:pic>
    </p:spTree>
    <p:extLst>
      <p:ext uri="{BB962C8B-B14F-4D97-AF65-F5344CB8AC3E}">
        <p14:creationId xmlns:p14="http://schemas.microsoft.com/office/powerpoint/2010/main" val="2478521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16.2 Fundamentals of Characters and Strings </a:t>
            </a:r>
            <a:r>
              <a:rPr lang="en-US" sz="2000" b="0" dirty="0" smtClean="0"/>
              <a:t>(2 </a:t>
            </a:r>
            <a:r>
              <a:rPr lang="en-US" sz="2000" b="0" dirty="0"/>
              <a:t>of </a:t>
            </a:r>
            <a:r>
              <a:rPr lang="en-US" sz="2000" b="0" dirty="0" smtClean="0"/>
              <a:t>6)</a:t>
            </a:r>
            <a:endParaRPr lang="en-IN" dirty="0"/>
          </a:p>
        </p:txBody>
      </p:sp>
      <p:sp>
        <p:nvSpPr>
          <p:cNvPr id="3" name="Text Placeholder 2"/>
          <p:cNvSpPr>
            <a:spLocks noGrp="1"/>
          </p:cNvSpPr>
          <p:nvPr>
            <p:ph type="body" idx="1"/>
          </p:nvPr>
        </p:nvSpPr>
        <p:spPr>
          <a:xfrm>
            <a:off x="457200" y="1600200"/>
            <a:ext cx="7996989" cy="4525963"/>
          </a:xfrm>
        </p:spPr>
        <p:txBody>
          <a:bodyPr/>
          <a:lstStyle/>
          <a:p>
            <a:r>
              <a:rPr lang="en-US" altLang="en-US" sz="2400" dirty="0">
                <a:latin typeface="+mn-lt"/>
              </a:rPr>
              <a:t>A character constant is a character that’s represented as an integer value, called a character </a:t>
            </a:r>
            <a:r>
              <a:rPr lang="en-US" altLang="en-US" sz="2400" dirty="0" smtClean="0">
                <a:latin typeface="+mn-lt"/>
              </a:rPr>
              <a:t>code.</a:t>
            </a:r>
            <a:endParaRPr lang="en-US" altLang="en-US" sz="2400" dirty="0">
              <a:latin typeface="+mn-lt"/>
            </a:endParaRPr>
          </a:p>
          <a:p>
            <a:pPr lvl="1"/>
            <a:r>
              <a:rPr lang="en-US" altLang="en-US" sz="2400" dirty="0">
                <a:latin typeface="+mn-lt"/>
              </a:rPr>
              <a:t>The integer value 122 corresponds to the character constant '</a:t>
            </a:r>
            <a:r>
              <a:rPr lang="en-US" altLang="en-US" sz="2400" dirty="0">
                <a:latin typeface="Consolas" panose="020B0609020204030204" pitchFamily="49" charset="0"/>
              </a:rPr>
              <a:t>z</a:t>
            </a:r>
            <a:r>
              <a:rPr lang="en-US" altLang="en-US" sz="2400" dirty="0" smtClean="0">
                <a:latin typeface="+mn-lt"/>
              </a:rPr>
              <a:t>'.</a:t>
            </a:r>
            <a:endParaRPr lang="en-US" altLang="en-US" sz="2400" dirty="0">
              <a:latin typeface="+mn-lt"/>
            </a:endParaRPr>
          </a:p>
          <a:p>
            <a:pPr lvl="1"/>
            <a:r>
              <a:rPr lang="en-US" altLang="en-US" sz="2400" dirty="0">
                <a:latin typeface="+mn-lt"/>
              </a:rPr>
              <a:t>The integer value 10 corresponds to the newline character '\</a:t>
            </a:r>
            <a:r>
              <a:rPr lang="en-US" altLang="en-US" sz="2400" dirty="0">
                <a:latin typeface="Consolas" panose="020B0609020204030204" pitchFamily="49" charset="0"/>
              </a:rPr>
              <a:t>n</a:t>
            </a:r>
            <a:r>
              <a:rPr lang="en-US" altLang="en-US" sz="2400" dirty="0" smtClean="0">
                <a:latin typeface="+mn-lt"/>
              </a:rPr>
              <a:t>'.</a:t>
            </a:r>
            <a:endParaRPr lang="en-US" altLang="en-US" sz="2400" dirty="0">
              <a:latin typeface="+mn-lt"/>
            </a:endParaRPr>
          </a:p>
          <a:p>
            <a:r>
              <a:rPr lang="en-US" altLang="en-US" sz="2400" dirty="0">
                <a:latin typeface="+mn-lt"/>
              </a:rPr>
              <a:t>Character constants are established according to the Unicode character set, an international character set that contains many more symbols and letters than does the </a:t>
            </a:r>
            <a:r>
              <a:rPr lang="en-US" altLang="en-US" sz="2400" dirty="0" smtClean="0">
                <a:latin typeface="+mn-lt"/>
              </a:rPr>
              <a:t>A</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I</a:t>
            </a:r>
            <a:r>
              <a:rPr lang="en-US" altLang="en-US" sz="100" dirty="0" smtClean="0">
                <a:latin typeface="+mn-lt"/>
              </a:rPr>
              <a:t> </a:t>
            </a:r>
            <a:r>
              <a:rPr lang="en-US" altLang="en-US" sz="2400" dirty="0" smtClean="0">
                <a:latin typeface="+mn-lt"/>
              </a:rPr>
              <a:t>I </a:t>
            </a:r>
            <a:r>
              <a:rPr lang="en-US" altLang="en-US" sz="2400" dirty="0">
                <a:latin typeface="+mn-lt"/>
              </a:rPr>
              <a:t>character set (listed in Appendix C</a:t>
            </a:r>
            <a:r>
              <a:rPr lang="en-US" altLang="en-US" sz="2400" dirty="0" smtClean="0">
                <a:latin typeface="+mn-lt"/>
              </a:rPr>
              <a:t>).</a:t>
            </a:r>
          </a:p>
        </p:txBody>
      </p:sp>
    </p:spTree>
    <p:extLst>
      <p:ext uri="{BB962C8B-B14F-4D97-AF65-F5344CB8AC3E}">
        <p14:creationId xmlns:p14="http://schemas.microsoft.com/office/powerpoint/2010/main" val="81413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16.12 Demonstrating Method AppendFormat </a:t>
            </a:r>
            <a:r>
              <a:rPr lang="en-IN" sz="2000" b="0" dirty="0" smtClean="0"/>
              <a:t>(3 </a:t>
            </a:r>
            <a:r>
              <a:rPr lang="en-IN" sz="2000" b="0" dirty="0"/>
              <a:t>of 3)</a:t>
            </a:r>
            <a:endParaRPr lang="en-IN" dirty="0"/>
          </a:p>
        </p:txBody>
      </p:sp>
      <p:pic>
        <p:nvPicPr>
          <p:cNvPr id="3" name="Picture 2" descr="Program code output for string builder’s append format method. Line 1: this car costs, colon, dollar 1,234.56 period. Line 2: number colon. Line 3: 0 0 5 period. Line 4: number right aligned with spaces colon. Line 5, indented once: 5 period. Line 6: number left aligned with spaces colon. Line 7, indented once: 5 perio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82" y="1927311"/>
            <a:ext cx="7471435" cy="2231288"/>
          </a:xfrm>
          <a:prstGeom prst="rect">
            <a:avLst/>
          </a:prstGeom>
        </p:spPr>
      </p:pic>
    </p:spTree>
    <p:extLst>
      <p:ext uri="{BB962C8B-B14F-4D97-AF65-F5344CB8AC3E}">
        <p14:creationId xmlns:p14="http://schemas.microsoft.com/office/powerpoint/2010/main" val="671727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16.13 </a:t>
            </a:r>
            <a:r>
              <a:rPr lang="en-US" dirty="0">
                <a:latin typeface="Consolas" panose="020B0609020204030204" pitchFamily="49" charset="0"/>
                <a:cs typeface="Times New Roman" panose="02020603050405020304" pitchFamily="18" charset="0"/>
              </a:rPr>
              <a:t>Insert</a:t>
            </a:r>
            <a:r>
              <a:rPr lang="en-US"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Times New Roman" panose="02020603050405020304" pitchFamily="18" charset="0"/>
              </a:rPr>
              <a:t>Remove</a:t>
            </a:r>
            <a:r>
              <a:rPr lang="en-US" dirty="0">
                <a:latin typeface="Times New Roman" panose="02020603050405020304" pitchFamily="18" charset="0"/>
                <a:cs typeface="Times New Roman" panose="02020603050405020304" pitchFamily="18" charset="0"/>
              </a:rPr>
              <a:t> and </a:t>
            </a:r>
            <a:r>
              <a:rPr lang="en-US" dirty="0">
                <a:latin typeface="Consolas" panose="020B0609020204030204" pitchFamily="49" charset="0"/>
                <a:cs typeface="Times New Roman" panose="02020603050405020304" pitchFamily="18" charset="0"/>
              </a:rPr>
              <a:t>Replace</a:t>
            </a:r>
            <a:r>
              <a:rPr lang="en-US" dirty="0">
                <a:latin typeface="Times New Roman" panose="02020603050405020304" pitchFamily="18" charset="0"/>
                <a:cs typeface="Times New Roman" panose="02020603050405020304" pitchFamily="18" charset="0"/>
              </a:rPr>
              <a:t> Methods of Class </a:t>
            </a:r>
            <a:r>
              <a:rPr lang="en-US" dirty="0" smtClean="0">
                <a:latin typeface="Consolas" panose="020B0609020204030204" pitchFamily="49" charset="0"/>
                <a:cs typeface="Times New Roman" panose="02020603050405020304" pitchFamily="18" charset="0"/>
              </a:rPr>
              <a:t>StringBuilder</a:t>
            </a:r>
            <a:r>
              <a:rPr lang="en-US" dirty="0" smtClean="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(1 of 3)</a:t>
            </a:r>
            <a:endParaRPr lang="en-IN"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4019550"/>
          </a:xfrm>
        </p:spPr>
        <p:txBody>
          <a:bodyPr/>
          <a:lstStyle/>
          <a:p>
            <a:pPr>
              <a:spcBef>
                <a:spcPts val="1000"/>
              </a:spcBef>
            </a:pPr>
            <a:r>
              <a:rPr lang="en-US" altLang="en-US" sz="2000" dirty="0">
                <a:latin typeface="+mn-lt"/>
              </a:rPr>
              <a:t>Class </a:t>
            </a:r>
            <a:r>
              <a:rPr lang="en-US" altLang="en-US" sz="2000" dirty="0">
                <a:latin typeface="Consolas" panose="020B0609020204030204" pitchFamily="49" charset="0"/>
              </a:rPr>
              <a:t>StringBuilder</a:t>
            </a:r>
            <a:r>
              <a:rPr lang="en-US" altLang="en-US" sz="2000" dirty="0">
                <a:latin typeface="+mn-lt"/>
              </a:rPr>
              <a:t> provides overloaded </a:t>
            </a:r>
            <a:r>
              <a:rPr lang="en-US" altLang="en-US" sz="2000" dirty="0">
                <a:latin typeface="Consolas" panose="020B0609020204030204" pitchFamily="49" charset="0"/>
              </a:rPr>
              <a:t>Insert</a:t>
            </a:r>
            <a:r>
              <a:rPr lang="en-US" altLang="en-US" sz="2000" dirty="0">
                <a:latin typeface="+mn-lt"/>
              </a:rPr>
              <a:t> methods to allow various types of data to be inserted at any position in a </a:t>
            </a:r>
            <a:r>
              <a:rPr lang="en-US" altLang="en-US" sz="2000" dirty="0" smtClean="0">
                <a:latin typeface="Consolas" panose="020B0609020204030204" pitchFamily="49" charset="0"/>
              </a:rPr>
              <a:t>StringBuilder</a:t>
            </a:r>
            <a:r>
              <a:rPr lang="en-US" altLang="en-US" sz="2000" dirty="0" smtClean="0">
                <a:latin typeface="+mn-lt"/>
              </a:rPr>
              <a:t>.</a:t>
            </a:r>
            <a:endParaRPr lang="en-US" altLang="en-US" sz="2000" dirty="0">
              <a:latin typeface="+mn-lt"/>
            </a:endParaRPr>
          </a:p>
          <a:p>
            <a:pPr>
              <a:spcBef>
                <a:spcPts val="1000"/>
              </a:spcBef>
            </a:pPr>
            <a:r>
              <a:rPr lang="en-US" altLang="en-US" sz="2000" dirty="0">
                <a:latin typeface="+mn-lt"/>
              </a:rPr>
              <a:t>The class provides versions for each of the simple types and for character arrays, </a:t>
            </a:r>
            <a:r>
              <a:rPr lang="en-US" altLang="en-US" sz="2000" dirty="0">
                <a:latin typeface="Consolas" panose="020B0609020204030204" pitchFamily="49" charset="0"/>
              </a:rPr>
              <a:t>strings</a:t>
            </a:r>
            <a:r>
              <a:rPr lang="en-US" altLang="en-US" sz="2000" dirty="0">
                <a:latin typeface="+mn-lt"/>
              </a:rPr>
              <a:t> and </a:t>
            </a:r>
            <a:r>
              <a:rPr lang="en-US" altLang="en-US" sz="2000" dirty="0" smtClean="0">
                <a:latin typeface="+mn-lt"/>
              </a:rPr>
              <a:t>objects.</a:t>
            </a:r>
            <a:endParaRPr lang="en-US" altLang="en-US" sz="2000" dirty="0">
              <a:latin typeface="+mn-lt"/>
            </a:endParaRPr>
          </a:p>
          <a:p>
            <a:pPr>
              <a:spcBef>
                <a:spcPts val="1000"/>
              </a:spcBef>
            </a:pPr>
            <a:r>
              <a:rPr lang="en-US" altLang="en-US" sz="2000" dirty="0">
                <a:latin typeface="+mn-lt"/>
              </a:rPr>
              <a:t>Each method takes its second argument, converts it to a </a:t>
            </a:r>
            <a:r>
              <a:rPr lang="en-US" altLang="en-US" sz="2000" dirty="0">
                <a:latin typeface="Consolas" panose="020B0609020204030204" pitchFamily="49" charset="0"/>
              </a:rPr>
              <a:t>string</a:t>
            </a:r>
            <a:r>
              <a:rPr lang="en-US" altLang="en-US" sz="2000" dirty="0">
                <a:latin typeface="+mn-lt"/>
              </a:rPr>
              <a:t> and inserts the </a:t>
            </a:r>
            <a:r>
              <a:rPr lang="en-US" altLang="en-US" sz="2000" dirty="0">
                <a:latin typeface="Consolas" panose="020B0609020204030204" pitchFamily="49" charset="0"/>
              </a:rPr>
              <a:t>string</a:t>
            </a:r>
            <a:r>
              <a:rPr lang="en-US" altLang="en-US" sz="2000" dirty="0">
                <a:latin typeface="+mn-lt"/>
              </a:rPr>
              <a:t> into the </a:t>
            </a:r>
            <a:r>
              <a:rPr lang="en-US" altLang="en-US" sz="2000" dirty="0">
                <a:latin typeface="Consolas" panose="020B0609020204030204" pitchFamily="49" charset="0"/>
              </a:rPr>
              <a:t>StringBuilder</a:t>
            </a:r>
            <a:r>
              <a:rPr lang="en-US" altLang="en-US" sz="2000" dirty="0">
                <a:latin typeface="+mn-lt"/>
              </a:rPr>
              <a:t> in front of the character in the position specified by the first </a:t>
            </a:r>
            <a:r>
              <a:rPr lang="en-US" altLang="en-US" sz="2000" dirty="0" smtClean="0">
                <a:latin typeface="+mn-lt"/>
              </a:rPr>
              <a:t>argument.</a:t>
            </a:r>
            <a:endParaRPr lang="en-US" altLang="en-US" sz="2000" dirty="0">
              <a:latin typeface="+mn-lt"/>
            </a:endParaRPr>
          </a:p>
          <a:p>
            <a:pPr>
              <a:spcBef>
                <a:spcPts val="1000"/>
              </a:spcBef>
            </a:pPr>
            <a:r>
              <a:rPr lang="en-US" altLang="en-US" sz="2000" dirty="0">
                <a:latin typeface="+mn-lt"/>
              </a:rPr>
              <a:t>The index specified by the first argument must be greater than or equal to 0 and less than the length of the </a:t>
            </a:r>
            <a:r>
              <a:rPr lang="en-US" altLang="en-US" sz="2000" dirty="0">
                <a:latin typeface="Consolas" panose="020B0609020204030204" pitchFamily="49" charset="0"/>
              </a:rPr>
              <a:t>StringBuilder</a:t>
            </a:r>
            <a:r>
              <a:rPr lang="en-US" altLang="en-US" sz="2000" dirty="0">
                <a:latin typeface="+mn-lt"/>
              </a:rPr>
              <a:t>; otherwise, the program throws an </a:t>
            </a:r>
            <a:r>
              <a:rPr lang="en-US" altLang="en-US" sz="2000" dirty="0">
                <a:latin typeface="Consolas" panose="020B0609020204030204" pitchFamily="49" charset="0"/>
              </a:rPr>
              <a:t>ArgumentOutOfRangeException</a:t>
            </a:r>
            <a:r>
              <a:rPr lang="en-US" altLang="en-US" sz="2000" dirty="0">
                <a:latin typeface="+mn-lt"/>
              </a:rPr>
              <a:t>.</a:t>
            </a:r>
          </a:p>
        </p:txBody>
      </p:sp>
    </p:spTree>
    <p:extLst>
      <p:ext uri="{BB962C8B-B14F-4D97-AF65-F5344CB8AC3E}">
        <p14:creationId xmlns:p14="http://schemas.microsoft.com/office/powerpoint/2010/main" val="844385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16.13 </a:t>
            </a:r>
            <a:r>
              <a:rPr lang="en-US" dirty="0">
                <a:latin typeface="Consolas" panose="020B0609020204030204" pitchFamily="49" charset="0"/>
                <a:cs typeface="Times New Roman" panose="02020603050405020304" pitchFamily="18" charset="0"/>
              </a:rPr>
              <a:t>Insert</a:t>
            </a:r>
            <a:r>
              <a:rPr lang="en-US"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Times New Roman" panose="02020603050405020304" pitchFamily="18" charset="0"/>
              </a:rPr>
              <a:t>Remove</a:t>
            </a:r>
            <a:r>
              <a:rPr lang="en-US" dirty="0">
                <a:latin typeface="Times New Roman" panose="02020603050405020304" pitchFamily="18" charset="0"/>
                <a:cs typeface="Times New Roman" panose="02020603050405020304" pitchFamily="18" charset="0"/>
              </a:rPr>
              <a:t> and </a:t>
            </a:r>
            <a:r>
              <a:rPr lang="en-US" dirty="0">
                <a:latin typeface="Consolas" panose="020B0609020204030204" pitchFamily="49" charset="0"/>
                <a:cs typeface="Times New Roman" panose="02020603050405020304" pitchFamily="18" charset="0"/>
              </a:rPr>
              <a:t>Replace</a:t>
            </a:r>
            <a:r>
              <a:rPr lang="en-US" dirty="0">
                <a:latin typeface="Times New Roman" panose="02020603050405020304" pitchFamily="18" charset="0"/>
                <a:cs typeface="Times New Roman" panose="02020603050405020304" pitchFamily="18" charset="0"/>
              </a:rPr>
              <a:t> Methods of Class </a:t>
            </a:r>
            <a:r>
              <a:rPr lang="en-US" dirty="0">
                <a:latin typeface="Consolas" panose="020B0609020204030204" pitchFamily="49" charset="0"/>
                <a:cs typeface="Times New Roman" panose="02020603050405020304" pitchFamily="18" charset="0"/>
              </a:rPr>
              <a:t>StringBuilder</a:t>
            </a:r>
            <a:r>
              <a:rPr lang="en-US" dirty="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3)</a:t>
            </a:r>
            <a:endParaRPr lang="en-IN" dirty="0"/>
          </a:p>
        </p:txBody>
      </p:sp>
      <p:sp>
        <p:nvSpPr>
          <p:cNvPr id="3" name="Text Placeholder 2"/>
          <p:cNvSpPr>
            <a:spLocks noGrp="1"/>
          </p:cNvSpPr>
          <p:nvPr>
            <p:ph type="body" idx="1"/>
          </p:nvPr>
        </p:nvSpPr>
        <p:spPr/>
        <p:txBody>
          <a:bodyPr/>
          <a:lstStyle/>
          <a:p>
            <a:r>
              <a:rPr lang="en-US" altLang="en-US" sz="2200" dirty="0">
                <a:latin typeface="+mn-lt"/>
              </a:rPr>
              <a:t>Class </a:t>
            </a:r>
            <a:r>
              <a:rPr lang="en-US" altLang="en-US" sz="2200" dirty="0">
                <a:latin typeface="Consolas" panose="020B0609020204030204" pitchFamily="49" charset="0"/>
              </a:rPr>
              <a:t>StringBuilder</a:t>
            </a:r>
            <a:r>
              <a:rPr lang="en-US" altLang="en-US" sz="2200" dirty="0">
                <a:latin typeface="+mn-lt"/>
              </a:rPr>
              <a:t> also provides method Remove for deleting any portion of a </a:t>
            </a:r>
            <a:r>
              <a:rPr lang="en-US" altLang="en-US" sz="2200" dirty="0" smtClean="0">
                <a:latin typeface="Consolas" panose="020B0609020204030204" pitchFamily="49" charset="0"/>
              </a:rPr>
              <a:t>StringBuilder</a:t>
            </a:r>
            <a:r>
              <a:rPr lang="en-US" altLang="en-US" sz="2200" dirty="0" smtClean="0">
                <a:latin typeface="+mn-lt"/>
              </a:rPr>
              <a:t>.</a:t>
            </a:r>
            <a:endParaRPr lang="en-US" altLang="en-US" sz="2200" dirty="0">
              <a:latin typeface="+mn-lt"/>
            </a:endParaRPr>
          </a:p>
          <a:p>
            <a:r>
              <a:rPr lang="en-US" altLang="en-US" sz="2200" dirty="0">
                <a:latin typeface="+mn-lt"/>
              </a:rPr>
              <a:t>Method Remove takes two arguments—the index at which to begin deletion and the number of characters to </a:t>
            </a:r>
            <a:r>
              <a:rPr lang="en-US" altLang="en-US" sz="2200" dirty="0" smtClean="0">
                <a:latin typeface="+mn-lt"/>
              </a:rPr>
              <a:t>delete.</a:t>
            </a:r>
            <a:endParaRPr lang="en-US" altLang="en-US" sz="2200" dirty="0">
              <a:latin typeface="+mn-lt"/>
            </a:endParaRPr>
          </a:p>
          <a:p>
            <a:r>
              <a:rPr lang="en-US" altLang="en-US" sz="2200" dirty="0">
                <a:latin typeface="+mn-lt"/>
              </a:rPr>
              <a:t>The sum of the starting index and the number of characters to be deleted must always be less than the length of the </a:t>
            </a:r>
            <a:r>
              <a:rPr lang="en-US" altLang="en-US" sz="2200" dirty="0">
                <a:latin typeface="Consolas" panose="020B0609020204030204" pitchFamily="49" charset="0"/>
              </a:rPr>
              <a:t>StringBuilder</a:t>
            </a:r>
            <a:r>
              <a:rPr lang="en-US" altLang="en-US" sz="2200" dirty="0">
                <a:latin typeface="+mn-lt"/>
              </a:rPr>
              <a:t> ; otherwise, the program throws an </a:t>
            </a:r>
            <a:r>
              <a:rPr lang="en-US" altLang="en-US" sz="2200" dirty="0" smtClean="0">
                <a:latin typeface="Consolas" panose="020B0609020204030204" pitchFamily="49" charset="0"/>
              </a:rPr>
              <a:t>ArgumentOutOfRangeException</a:t>
            </a:r>
            <a:r>
              <a:rPr lang="en-US" altLang="en-US" sz="2200" dirty="0" smtClean="0">
                <a:latin typeface="+mn-lt"/>
              </a:rPr>
              <a:t>.</a:t>
            </a:r>
            <a:endParaRPr lang="en-US" altLang="en-US" sz="2200" dirty="0">
              <a:latin typeface="+mn-lt"/>
            </a:endParaRPr>
          </a:p>
          <a:p>
            <a:r>
              <a:rPr lang="en-US" altLang="en-US" sz="2200" dirty="0">
                <a:latin typeface="+mn-lt"/>
              </a:rPr>
              <a:t>The </a:t>
            </a:r>
            <a:r>
              <a:rPr lang="en-US" altLang="en-US" sz="2200" dirty="0">
                <a:latin typeface="Consolas" panose="020B0609020204030204" pitchFamily="49" charset="0"/>
              </a:rPr>
              <a:t>Insert</a:t>
            </a:r>
            <a:r>
              <a:rPr lang="en-US" altLang="en-US" sz="2200" dirty="0">
                <a:latin typeface="+mn-lt"/>
              </a:rPr>
              <a:t> and </a:t>
            </a:r>
            <a:r>
              <a:rPr lang="en-US" altLang="en-US" sz="2200" dirty="0">
                <a:latin typeface="Consolas" panose="020B0609020204030204" pitchFamily="49" charset="0"/>
              </a:rPr>
              <a:t>Remove</a:t>
            </a:r>
            <a:r>
              <a:rPr lang="en-US" altLang="en-US" sz="2200" dirty="0">
                <a:latin typeface="+mn-lt"/>
              </a:rPr>
              <a:t> methods are demonstrated in </a:t>
            </a:r>
            <a:r>
              <a:rPr lang="en-US" altLang="en-US" sz="2200" dirty="0" smtClean="0">
                <a:latin typeface="+mn-lt"/>
              </a:rPr>
              <a:t>Figure </a:t>
            </a:r>
            <a:r>
              <a:rPr lang="en-US" altLang="en-US" sz="2200" dirty="0">
                <a:latin typeface="+mn-lt"/>
              </a:rPr>
              <a:t>16.13</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169644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t>Figure 16.13 Demonstrating methods </a:t>
            </a:r>
            <a:r>
              <a:rPr lang="en-IN" sz="3200" dirty="0" smtClean="0">
                <a:latin typeface="Consolas" panose="020B0609020204030204" pitchFamily="49" charset="0"/>
              </a:rPr>
              <a:t>Insert</a:t>
            </a:r>
            <a:r>
              <a:rPr lang="en-IN" sz="3200" dirty="0" smtClean="0"/>
              <a:t> and </a:t>
            </a:r>
            <a:r>
              <a:rPr lang="en-IN" sz="3200" dirty="0" smtClean="0">
                <a:latin typeface="Consolas" panose="020B0609020204030204" pitchFamily="49" charset="0"/>
              </a:rPr>
              <a:t>Remove</a:t>
            </a:r>
            <a:r>
              <a:rPr lang="en-IN" sz="3200" dirty="0" smtClean="0"/>
              <a:t> of class </a:t>
            </a:r>
            <a:r>
              <a:rPr lang="en-IN" sz="3200" dirty="0" smtClean="0">
                <a:latin typeface="Consolas" panose="020B0609020204030204" pitchFamily="49" charset="0"/>
              </a:rPr>
              <a:t>StringBuilder</a:t>
            </a:r>
            <a:r>
              <a:rPr lang="en-IN" sz="3200" dirty="0" smtClean="0"/>
              <a:t> </a:t>
            </a:r>
            <a:r>
              <a:rPr lang="en-IN" sz="2000" b="0" dirty="0" smtClean="0"/>
              <a:t>(1 of 3)</a:t>
            </a:r>
            <a:endParaRPr lang="en-IN" sz="2000" b="0" dirty="0"/>
          </a:p>
        </p:txBody>
      </p:sp>
      <p:pic>
        <p:nvPicPr>
          <p:cNvPr id="5" name="Picture 4" descr="Program code for demonstrating methods insert and remove of the string builder class. Line 1: forward slash, forward slash, f i g period 16.13, colon, string builder, insert remove, period, c s. Line 2: forward slash, forward slash, demonstrating methods insert and remove of the. Line 3: forward slash, forward slash, string builder, class period. Line 4: using system, semicolon. Line 5: using system, period, text, semicolon. Line 6: blank. Line 7: class string builder, insert remove. Line 8: left brace. Line 9, indented once: static void main, left parenthesis, right parenthesis. Line 10, indented once: left brace. Line 11, indented twice: object object value, =, open quotes, hello, close quotes, semicolon. Line 12, indented twice: v a r string value, =, open quotes, good bye, close quotes, semicolon. Line 13, indented twice: c h a r, left bracket, right bracket, character array, = left brace, open single quote, a, close single quote, comma, open single quote, b, close single quote, comma, open single quote, c, close single quote, comma, open single quote, d, close single quote, comma, open single quote, e, close single quote, comma, open single quote, f, close single quote, right brace, semicolon. Line 14, indented twice: v a r Boolean value, = true, semicolon. Line 15, indented twice: v a r character value, =, open single quote, k, close single quote, semicolon. Line 16, indented twice: v a r integer value, = 7, semicolon. Line 17, indented twice: v a r long value, = 1000000l, semicolon, forward slash, forward slash, l suffix indicates a long literal. Line 18, indented twice: v a r float value, = 2, period, 5 f, semicolon, forward slash, forward slash, f suffix indicates a float literal. Line 19, indented twice: v a r double value, = 33, period, 333, semicolon. Line 20, indented twice: v a r buffer = new string builder, left parenthesis, right parenthesis, semicolon. Line 21, indented twice: blank."/>
          <p:cNvPicPr>
            <a:picLocks noChangeAspect="1"/>
          </p:cNvPicPr>
          <p:nvPr/>
        </p:nvPicPr>
        <p:blipFill rotWithShape="1">
          <a:blip r:embed="rId2">
            <a:extLst>
              <a:ext uri="{28A0092B-C50C-407E-A947-70E740481C1C}">
                <a14:useLocalDpi xmlns:a14="http://schemas.microsoft.com/office/drawing/2010/main" val="0"/>
              </a:ext>
            </a:extLst>
          </a:blip>
          <a:srcRect l="22982" t="20635" r="19649" b="22358"/>
          <a:stretch/>
        </p:blipFill>
        <p:spPr>
          <a:xfrm>
            <a:off x="736039" y="1650395"/>
            <a:ext cx="6982118" cy="3886071"/>
          </a:xfrm>
          <a:prstGeom prst="rect">
            <a:avLst/>
          </a:prstGeom>
        </p:spPr>
      </p:pic>
    </p:spTree>
    <p:extLst>
      <p:ext uri="{BB962C8B-B14F-4D97-AF65-F5344CB8AC3E}">
        <p14:creationId xmlns:p14="http://schemas.microsoft.com/office/powerpoint/2010/main" val="2589483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16.13 Demonstrating methods </a:t>
            </a:r>
            <a:r>
              <a:rPr lang="en-IN" sz="3200" dirty="0">
                <a:latin typeface="Consolas" panose="020B0609020204030204" pitchFamily="49" charset="0"/>
              </a:rPr>
              <a:t>Insert</a:t>
            </a:r>
            <a:r>
              <a:rPr lang="en-IN" sz="3200" dirty="0"/>
              <a:t> and </a:t>
            </a:r>
            <a:r>
              <a:rPr lang="en-IN" sz="3200" dirty="0">
                <a:latin typeface="Consolas" panose="020B0609020204030204" pitchFamily="49" charset="0"/>
              </a:rPr>
              <a:t>Remove</a:t>
            </a:r>
            <a:r>
              <a:rPr lang="en-IN" sz="3200" dirty="0"/>
              <a:t> of class </a:t>
            </a:r>
            <a:r>
              <a:rPr lang="en-IN" sz="3200" dirty="0">
                <a:latin typeface="Consolas" panose="020B0609020204030204" pitchFamily="49" charset="0"/>
              </a:rPr>
              <a:t>StringBuilder</a:t>
            </a:r>
            <a:r>
              <a:rPr lang="en-IN" sz="3200" dirty="0"/>
              <a:t> </a:t>
            </a:r>
            <a:r>
              <a:rPr lang="en-IN" sz="2000" b="0" dirty="0" smtClean="0"/>
              <a:t>(2 </a:t>
            </a:r>
            <a:r>
              <a:rPr lang="en-IN" sz="2000" b="0" dirty="0"/>
              <a:t>of 3)</a:t>
            </a:r>
            <a:endParaRPr lang="en-IN" sz="2000" dirty="0"/>
          </a:p>
        </p:txBody>
      </p:sp>
      <p:pic>
        <p:nvPicPr>
          <p:cNvPr id="3" name="Picture 2" descr="Line 22, indented twice: forward slash, forward slash, insert values into buffer. Line 23, indented twice: buffer, period, insert, left parenthesis, 0 comma object value, right parenthesis, semicolon. Line 24, indented twice: buffer, period, insert, left parenthesis, 0 comma, open quotes, close quotes, right parenthesis, semicolon. Line 25, indented twice: buffer, period, insert, left parenthesis, 0 comma string value, right parenthesis, semicolon. Line 26, indented twice: buffer, period, insert, left parenthesis, 0 comma, open quotes, close quotes, right parenthesis, semicolon. Line 27, indented twice: buffer, period, insert, left parenthesis, 0 comma character array, right parenthesis, semicolon. Line 28, indented twice: buffer, period, insert, left parenthesis, 0 comma, open quotes, close quotes, right parenthesis, semicolon. Line 29, indented twice: buffer, period, insert, left parenthesis, 0 comma Boolean value, right parenthesis, semicolon. Line 30, indented twice: buffer, period, insert, left parenthesis, 0 comma, open quotes, close quotes, right parenthesis, semicolon. Line 31, indented twice: buffer, period, insert, left parenthesis, 0 comma character value, right parenthesis, semicolon. Line 32, indented twice: buffer, period, insert, left parenthesis, 0 comma, open quotes, close quotes, right parenthesis, semicolon. Line 33, indented twice: buffer, period, insert, left parenthesis, 0 comma integer value, right parenthesis, semicolon. Line 34, indented twice: buffer, period, insert, left parenthesis, 0 comma, open quotes, close quotes, right parenthesis, semicolon. Line 35, indented twice: buffer, period, insert, left parenthesis, 0 comma long value, right parenthesis, semicolon. Line 36, indented twice: buffer, period, insert, left parenthesis, 0 comma, open quotes, close quotes, right parenthesis, semicolon. Line 37, indented twice: buffer, period, insert, left parenthesis, 0 comma float value, right parenthesis, semicolon. Line 38, indented twice: buffer, period, insert, left parenthesis, 0 comma, open quotes, close quotes, right parenthesis, semicolon. Line 39, indented twice: buffer, period, insert, left parenthesis, 0 comma double value, right parenthesis, semicolon. Line 40, indented twice: buffer, period, insert, left parenthesis, 0 comma, open quotes, close quote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201" y="1756667"/>
            <a:ext cx="7285599" cy="4259062"/>
          </a:xfrm>
          <a:prstGeom prst="rect">
            <a:avLst/>
          </a:prstGeom>
        </p:spPr>
      </p:pic>
    </p:spTree>
    <p:extLst>
      <p:ext uri="{BB962C8B-B14F-4D97-AF65-F5344CB8AC3E}">
        <p14:creationId xmlns:p14="http://schemas.microsoft.com/office/powerpoint/2010/main" val="4179932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16.13 Demonstrating methods </a:t>
            </a:r>
            <a:r>
              <a:rPr lang="en-IN" sz="3200" dirty="0">
                <a:latin typeface="Consolas" panose="020B0609020204030204" pitchFamily="49" charset="0"/>
              </a:rPr>
              <a:t>Insert</a:t>
            </a:r>
            <a:r>
              <a:rPr lang="en-IN" sz="3200" dirty="0"/>
              <a:t> and </a:t>
            </a:r>
            <a:r>
              <a:rPr lang="en-IN" sz="3200" dirty="0">
                <a:latin typeface="Consolas" panose="020B0609020204030204" pitchFamily="49" charset="0"/>
              </a:rPr>
              <a:t>Remove</a:t>
            </a:r>
            <a:r>
              <a:rPr lang="en-IN" sz="3200" dirty="0"/>
              <a:t> of class </a:t>
            </a:r>
            <a:r>
              <a:rPr lang="en-IN" sz="3200" dirty="0">
                <a:latin typeface="Consolas" panose="020B0609020204030204" pitchFamily="49" charset="0"/>
              </a:rPr>
              <a:t>StringBuilder</a:t>
            </a:r>
            <a:r>
              <a:rPr lang="en-IN" sz="3200" dirty="0"/>
              <a:t> </a:t>
            </a:r>
            <a:r>
              <a:rPr lang="en-IN" sz="2000" b="0" dirty="0" smtClean="0"/>
              <a:t>(3 </a:t>
            </a:r>
            <a:r>
              <a:rPr lang="en-IN" sz="2000" b="0" dirty="0"/>
              <a:t>of 3)</a:t>
            </a:r>
            <a:endParaRPr lang="en-IN" sz="2000" dirty="0"/>
          </a:p>
        </p:txBody>
      </p:sp>
      <p:pic>
        <p:nvPicPr>
          <p:cNvPr id="5" name="Picture 4" descr="Line 41, indented twice: blank. Line 42, indented twice: console, period, write line, left parenthesis, dollar, open quotes, buffer after inserts, colon, back slash, n left brace buffer right brace, back slash, n, close quotes, right parenthesis, semicolon. Line 43, indented twice: blank. Line 44, indented twice: buffer, period, remove, left parenthesis, 10 comma 1, right parenthesis, semicolon, forward slash, forward slash, delete 2 in 2, period, 5. Line 45, indented twice: buffer, period, remove, left parenthesis, 4 comma 4, right parenthesis, semicolon, forward slash, forward slash, delete, period, 333 in 33.333. Line 46: blank. Line 47, indented twice: console, period, write line, left parenthesis, dollar, open quotes, buffer after removes, colon, back slash, n left brace buffer right brace, close quotes, right parenthesis, semicolon. Line 48, indented once: right brace. Line 49: right brace. Line 1: buffer after inserts colon. Line 2: 33.333 2.5 10000000 7 k true a b c d e f good bye hello. Line 3: buffer after removes colon. Line 4: 33 0.5 10000000 7 k true a b c d e f good bye hell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76926"/>
            <a:ext cx="7467600" cy="3200400"/>
          </a:xfrm>
          <a:prstGeom prst="rect">
            <a:avLst/>
          </a:prstGeom>
        </p:spPr>
      </p:pic>
    </p:spTree>
    <p:extLst>
      <p:ext uri="{BB962C8B-B14F-4D97-AF65-F5344CB8AC3E}">
        <p14:creationId xmlns:p14="http://schemas.microsoft.com/office/powerpoint/2010/main" val="4216607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16.13 </a:t>
            </a:r>
            <a:r>
              <a:rPr lang="en-US" dirty="0">
                <a:latin typeface="Consolas" panose="020B0609020204030204" pitchFamily="49" charset="0"/>
                <a:cs typeface="Times New Roman" panose="02020603050405020304" pitchFamily="18" charset="0"/>
              </a:rPr>
              <a:t>Insert</a:t>
            </a:r>
            <a:r>
              <a:rPr lang="en-US"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Times New Roman" panose="02020603050405020304" pitchFamily="18" charset="0"/>
              </a:rPr>
              <a:t>Remove</a:t>
            </a:r>
            <a:r>
              <a:rPr lang="en-US" dirty="0">
                <a:latin typeface="Times New Roman" panose="02020603050405020304" pitchFamily="18" charset="0"/>
                <a:cs typeface="Times New Roman" panose="02020603050405020304" pitchFamily="18" charset="0"/>
              </a:rPr>
              <a:t> and </a:t>
            </a:r>
            <a:r>
              <a:rPr lang="en-US" dirty="0">
                <a:latin typeface="Consolas" panose="020B0609020204030204" pitchFamily="49" charset="0"/>
                <a:cs typeface="Times New Roman" panose="02020603050405020304" pitchFamily="18" charset="0"/>
              </a:rPr>
              <a:t>Replace</a:t>
            </a:r>
            <a:r>
              <a:rPr lang="en-US" dirty="0">
                <a:latin typeface="Times New Roman" panose="02020603050405020304" pitchFamily="18" charset="0"/>
                <a:cs typeface="Times New Roman" panose="02020603050405020304" pitchFamily="18" charset="0"/>
              </a:rPr>
              <a:t> Methods of Class </a:t>
            </a:r>
            <a:r>
              <a:rPr lang="en-US" dirty="0">
                <a:latin typeface="Consolas" panose="020B0609020204030204" pitchFamily="49" charset="0"/>
                <a:cs typeface="Times New Roman" panose="02020603050405020304" pitchFamily="18" charset="0"/>
              </a:rPr>
              <a:t>StringBuilder</a:t>
            </a:r>
            <a:r>
              <a:rPr lang="en-US" dirty="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3)</a:t>
            </a:r>
            <a:endParaRPr lang="en-IN"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Consolas" panose="020B0609020204030204" pitchFamily="49" charset="0"/>
              </a:rPr>
              <a:t>StringBuilder</a:t>
            </a:r>
            <a:r>
              <a:rPr lang="en-US" altLang="en-US" sz="2400" dirty="0">
                <a:latin typeface="+mn-lt"/>
              </a:rPr>
              <a:t> method </a:t>
            </a:r>
            <a:r>
              <a:rPr lang="en-US" altLang="en-US" sz="2400" dirty="0" smtClean="0">
                <a:latin typeface="Consolas" panose="020B0609020204030204" pitchFamily="49" charset="0"/>
              </a:rPr>
              <a:t>Replace</a:t>
            </a:r>
            <a:r>
              <a:rPr lang="en-US" altLang="en-US" sz="2400" dirty="0" smtClean="0">
                <a:latin typeface="+mn-lt"/>
              </a:rPr>
              <a:t> </a:t>
            </a:r>
            <a:r>
              <a:rPr lang="en-US" altLang="en-US" sz="2400" dirty="0">
                <a:latin typeface="+mn-lt"/>
              </a:rPr>
              <a:t>searches for a specified </a:t>
            </a:r>
            <a:r>
              <a:rPr lang="en-US" altLang="en-US" sz="2400" dirty="0">
                <a:latin typeface="Consolas" panose="020B0609020204030204" pitchFamily="49" charset="0"/>
              </a:rPr>
              <a:t>string </a:t>
            </a:r>
            <a:r>
              <a:rPr lang="en-US" altLang="en-US" sz="2400" dirty="0">
                <a:latin typeface="+mn-lt"/>
              </a:rPr>
              <a:t>or character and substitutes another </a:t>
            </a:r>
            <a:r>
              <a:rPr lang="en-US" altLang="en-US" sz="2400" dirty="0">
                <a:latin typeface="Consolas" panose="020B0609020204030204" pitchFamily="49" charset="0"/>
              </a:rPr>
              <a:t>string</a:t>
            </a:r>
            <a:r>
              <a:rPr lang="en-US" altLang="en-US" sz="2400" dirty="0">
                <a:latin typeface="+mn-lt"/>
              </a:rPr>
              <a:t> or character in its </a:t>
            </a:r>
            <a:r>
              <a:rPr lang="en-US" altLang="en-US" sz="2400" dirty="0" smtClean="0">
                <a:latin typeface="+mn-lt"/>
              </a:rPr>
              <a:t>place.</a:t>
            </a:r>
            <a:endParaRPr lang="en-US" altLang="en-US" sz="2400" dirty="0">
              <a:latin typeface="+mn-lt"/>
            </a:endParaRPr>
          </a:p>
          <a:p>
            <a:r>
              <a:rPr lang="en-US" altLang="en-US" sz="2400" dirty="0" smtClean="0">
                <a:latin typeface="+mn-lt"/>
              </a:rPr>
              <a:t>Figure </a:t>
            </a:r>
            <a:r>
              <a:rPr lang="en-US" altLang="en-US" sz="2400" dirty="0">
                <a:latin typeface="+mn-lt"/>
              </a:rPr>
              <a:t>16.14 demonstrates this method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15795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16.14 Demonstrating </a:t>
            </a:r>
            <a:r>
              <a:rPr lang="en-IN" dirty="0"/>
              <a:t>method </a:t>
            </a:r>
            <a:r>
              <a:rPr lang="en-IN" dirty="0" smtClean="0">
                <a:latin typeface="Consolas" panose="020B0609020204030204" pitchFamily="49" charset="0"/>
              </a:rPr>
              <a:t>Replace</a:t>
            </a:r>
            <a:r>
              <a:rPr lang="en-IN" dirty="0" smtClean="0"/>
              <a:t> </a:t>
            </a:r>
            <a:r>
              <a:rPr lang="en-IN" sz="2000" b="0" dirty="0" smtClean="0"/>
              <a:t>(1 of 2)</a:t>
            </a:r>
            <a:endParaRPr lang="en-IN" sz="2000" dirty="0"/>
          </a:p>
        </p:txBody>
      </p:sp>
      <p:pic>
        <p:nvPicPr>
          <p:cNvPr id="3" name="Picture 2" descr="Program code for demonstrating method replace. Line 1: forward slash, forward slash, f i g period 16.14, colon, string builder, replace, period, c s. Line 2: forward slash, forward slash, demonstrating method replace period. Line 3: using system, semicolon. Line 4: using system, period, text, semicolon. Line 5: blank. Line 6: class string builder, replace. Line 7: left brace. Line 8, indented once: static void main, left parenthesis, right parenthesis. Line 9, indented once: left brace. Line 10, indented twice: v a r builder 1 = new string builder, left parenthesis, open quotes, happy birthday jane, close quotes, right parenthesis, semicolon. Line 11, indented twice: v a r builder 2 = new string builder, left parenthesis, open quotes, goodbye Greg, close quotes, right parenthesis, semicolon. Line 12, indented twice: blank. Line 13, indented twice: console, period, write line, left parenthesis, dollar, open quotes, before replacements, colon, back slash, n left brace builder 1 right brace, back slash, n left brace builder 2 right brace, close quotes, right parenthesis, semicolon. Line 14: blank. Line 15, indented twice: builder 1, period, replace, left parenthesis, open quotes, jane, close quotes, comma, open quotes, Greg, close quotes, right parenthesis, semicolon. Line 16, indented twice: builder 2, period, replace, left parenthesis, open single quote, g, close single quote, comma, open single quote, g close single quote comma 0 comma 5, right parenthesis, semicolon. Line 17: blank. Line 18, indented twice: console, period, write line, left parenthesis, dollar, open quotes, back slash, n after replacements, colon, back slash, n left brace builder 1 right brace, back slash, n left brace builder 2 right brace, close quotes, right parenthesis, semicolon. Line 19, indented once: right brace. Line 2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82628"/>
            <a:ext cx="7467600" cy="4152900"/>
          </a:xfrm>
          <a:prstGeom prst="rect">
            <a:avLst/>
          </a:prstGeom>
        </p:spPr>
      </p:pic>
    </p:spTree>
    <p:extLst>
      <p:ext uri="{BB962C8B-B14F-4D97-AF65-F5344CB8AC3E}">
        <p14:creationId xmlns:p14="http://schemas.microsoft.com/office/powerpoint/2010/main" val="411022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16.14 </a:t>
            </a:r>
            <a:r>
              <a:rPr lang="en-IN" dirty="0"/>
              <a:t>Demonstrating method </a:t>
            </a:r>
            <a:r>
              <a:rPr lang="en-IN" dirty="0">
                <a:latin typeface="Consolas" panose="020B0609020204030204" pitchFamily="49" charset="0"/>
              </a:rPr>
              <a:t>Replace</a:t>
            </a:r>
            <a:r>
              <a:rPr lang="en-IN" dirty="0"/>
              <a:t> </a:t>
            </a:r>
            <a:r>
              <a:rPr lang="en-IN" sz="2000" b="0" dirty="0" smtClean="0"/>
              <a:t>(2 </a:t>
            </a:r>
            <a:r>
              <a:rPr lang="en-IN" sz="2000" b="0" dirty="0"/>
              <a:t>of 2)</a:t>
            </a:r>
            <a:endParaRPr lang="en-IN" dirty="0"/>
          </a:p>
        </p:txBody>
      </p:sp>
      <p:pic>
        <p:nvPicPr>
          <p:cNvPr id="3" name="Picture 2" descr="Line 1: before replacements colon. Line 2: happy birthday Jane. Line 3: good bye Greg. Line 4: after replacements colon. Line 5: happy birthday Greg. Line 6: goodbye Gr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86050"/>
            <a:ext cx="7467600" cy="1485900"/>
          </a:xfrm>
          <a:prstGeom prst="rect">
            <a:avLst/>
          </a:prstGeom>
        </p:spPr>
      </p:pic>
    </p:spTree>
    <p:extLst>
      <p:ext uri="{BB962C8B-B14F-4D97-AF65-F5344CB8AC3E}">
        <p14:creationId xmlns:p14="http://schemas.microsoft.com/office/powerpoint/2010/main" val="3733215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16.14 Char Methods</a:t>
            </a:r>
            <a:endParaRPr lang="en-IN" dirty="0"/>
          </a:p>
        </p:txBody>
      </p:sp>
      <p:sp>
        <p:nvSpPr>
          <p:cNvPr id="5" name="Text Placeholder 4"/>
          <p:cNvSpPr>
            <a:spLocks noGrp="1"/>
          </p:cNvSpPr>
          <p:nvPr>
            <p:ph type="body" idx="1"/>
          </p:nvPr>
        </p:nvSpPr>
        <p:spPr/>
        <p:txBody>
          <a:bodyPr/>
          <a:lstStyle/>
          <a:p>
            <a:r>
              <a:rPr lang="en-US" altLang="en-US" sz="2400" dirty="0" smtClean="0">
                <a:latin typeface="+mn-lt"/>
              </a:rPr>
              <a:t>Figure </a:t>
            </a:r>
            <a:r>
              <a:rPr lang="en-US" altLang="en-US" sz="2400" dirty="0">
                <a:latin typeface="+mn-lt"/>
              </a:rPr>
              <a:t>16.15 demonstrates </a:t>
            </a:r>
            <a:r>
              <a:rPr lang="en-US" altLang="en-US" sz="2400" dirty="0">
                <a:latin typeface="Consolas" panose="020B0609020204030204" pitchFamily="49" charset="0"/>
              </a:rPr>
              <a:t>static</a:t>
            </a:r>
            <a:r>
              <a:rPr lang="en-US" altLang="en-US" sz="2400" dirty="0">
                <a:latin typeface="+mn-lt"/>
              </a:rPr>
              <a:t> methods that test characters to determine whether they’re of a specific character type and </a:t>
            </a:r>
            <a:r>
              <a:rPr lang="en-US" altLang="en-US" sz="2400" dirty="0">
                <a:latin typeface="Consolas" panose="020B0609020204030204" pitchFamily="49" charset="0"/>
              </a:rPr>
              <a:t>static</a:t>
            </a:r>
            <a:r>
              <a:rPr lang="en-US" altLang="en-US" sz="2400" dirty="0">
                <a:latin typeface="+mn-lt"/>
              </a:rPr>
              <a:t> methods that perform case conversions on characters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52871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16.2 Fundamentals of Characters and Strings </a:t>
            </a:r>
            <a:r>
              <a:rPr lang="en-US" sz="2000" b="0" dirty="0" smtClean="0"/>
              <a:t>(3 </a:t>
            </a:r>
            <a:r>
              <a:rPr lang="en-US" sz="2000" b="0" dirty="0"/>
              <a:t>of </a:t>
            </a:r>
            <a:r>
              <a:rPr lang="en-US" sz="2000" b="0" dirty="0" smtClean="0"/>
              <a:t>6)</a:t>
            </a:r>
            <a:endParaRPr lang="en-IN" dirty="0"/>
          </a:p>
        </p:txBody>
      </p:sp>
      <p:sp>
        <p:nvSpPr>
          <p:cNvPr id="3" name="Text Placeholder 2"/>
          <p:cNvSpPr>
            <a:spLocks noGrp="1"/>
          </p:cNvSpPr>
          <p:nvPr>
            <p:ph type="body" idx="1"/>
          </p:nvPr>
        </p:nvSpPr>
        <p:spPr/>
        <p:txBody>
          <a:bodyPr/>
          <a:lstStyle/>
          <a:p>
            <a:r>
              <a:rPr lang="en-US" altLang="en-US" sz="2200" dirty="0">
                <a:latin typeface="+mn-lt"/>
              </a:rPr>
              <a:t>A </a:t>
            </a:r>
            <a:r>
              <a:rPr lang="en-US" altLang="en-US" sz="2200" dirty="0" smtClean="0">
                <a:latin typeface="Consolas" panose="020B0609020204030204" pitchFamily="49" charset="0"/>
              </a:rPr>
              <a:t>string</a:t>
            </a:r>
            <a:r>
              <a:rPr lang="en-US" altLang="en-US" sz="2200" dirty="0" smtClean="0">
                <a:latin typeface="+mn-lt"/>
              </a:rPr>
              <a:t> </a:t>
            </a:r>
            <a:r>
              <a:rPr lang="en-US" altLang="en-US" sz="2200" dirty="0">
                <a:latin typeface="+mn-lt"/>
              </a:rPr>
              <a:t>is a series of characters treated as a unit. These characters can be uppercase letters, lowercase letters, digits and various special characters: +, -, *, /, $ and others.</a:t>
            </a:r>
          </a:p>
          <a:p>
            <a:r>
              <a:rPr lang="en-US" altLang="en-US" sz="2200" dirty="0">
                <a:latin typeface="+mn-lt"/>
              </a:rPr>
              <a:t>A </a:t>
            </a:r>
            <a:r>
              <a:rPr lang="en-US" altLang="en-US" sz="2200" dirty="0">
                <a:latin typeface="Consolas" panose="020B0609020204030204" pitchFamily="49" charset="0"/>
              </a:rPr>
              <a:t>string</a:t>
            </a:r>
            <a:r>
              <a:rPr lang="en-US" altLang="en-US" sz="2200" dirty="0">
                <a:latin typeface="+mn-lt"/>
              </a:rPr>
              <a:t> is an object of class </a:t>
            </a:r>
            <a:r>
              <a:rPr lang="en-US" altLang="en-US" sz="2200" dirty="0">
                <a:latin typeface="Consolas" panose="020B0609020204030204" pitchFamily="49" charset="0"/>
              </a:rPr>
              <a:t>string</a:t>
            </a:r>
            <a:r>
              <a:rPr lang="en-US" altLang="en-US" sz="2200" dirty="0">
                <a:latin typeface="+mn-lt"/>
              </a:rPr>
              <a:t> in the </a:t>
            </a:r>
            <a:r>
              <a:rPr lang="en-US" altLang="en-US" sz="2200" dirty="0">
                <a:latin typeface="Consolas" panose="020B0609020204030204" pitchFamily="49" charset="0"/>
              </a:rPr>
              <a:t>System</a:t>
            </a:r>
            <a:r>
              <a:rPr lang="en-US" altLang="en-US" sz="2200" dirty="0">
                <a:latin typeface="+mn-lt"/>
              </a:rPr>
              <a:t> </a:t>
            </a:r>
            <a:r>
              <a:rPr lang="en-US" altLang="en-US" sz="2200" dirty="0" smtClean="0">
                <a:latin typeface="+mn-lt"/>
              </a:rPr>
              <a:t>namespace.</a:t>
            </a:r>
            <a:endParaRPr lang="en-US" altLang="en-US" sz="2200" dirty="0">
              <a:latin typeface="+mn-lt"/>
            </a:endParaRPr>
          </a:p>
          <a:p>
            <a:r>
              <a:rPr lang="en-US" altLang="en-US" sz="2200" dirty="0">
                <a:latin typeface="Consolas" panose="020B0609020204030204" pitchFamily="49" charset="0"/>
              </a:rPr>
              <a:t>string</a:t>
            </a:r>
            <a:r>
              <a:rPr lang="en-US" altLang="en-US" sz="2200" dirty="0">
                <a:latin typeface="+mn-lt"/>
              </a:rPr>
              <a:t> literals are sequences of characters in double quotation </a:t>
            </a:r>
            <a:r>
              <a:rPr lang="en-US" altLang="en-US" sz="2200" dirty="0" smtClean="0">
                <a:latin typeface="+mn-lt"/>
              </a:rPr>
              <a:t>marks</a:t>
            </a:r>
          </a:p>
          <a:p>
            <a:pPr lvl="1"/>
            <a:r>
              <a:rPr lang="en-US" altLang="en-US" sz="2200" dirty="0">
                <a:latin typeface="Consolas" panose="020B0609020204030204" pitchFamily="49" charset="0"/>
              </a:rPr>
              <a:t>"John </a:t>
            </a:r>
            <a:r>
              <a:rPr lang="en-US" altLang="en-US" sz="2200" dirty="0" smtClean="0">
                <a:latin typeface="Consolas" panose="020B0609020204030204" pitchFamily="49" charset="0"/>
              </a:rPr>
              <a:t>Q.Doe</a:t>
            </a:r>
            <a:r>
              <a:rPr lang="en-US" altLang="en-US" sz="2200" dirty="0">
                <a:latin typeface="Consolas" panose="020B0609020204030204" pitchFamily="49" charset="0"/>
              </a:rPr>
              <a:t>"</a:t>
            </a:r>
          </a:p>
          <a:p>
            <a:pPr lvl="1"/>
            <a:r>
              <a:rPr lang="en-US" altLang="en-US" sz="2200" dirty="0">
                <a:latin typeface="Consolas" panose="020B0609020204030204" pitchFamily="49" charset="0"/>
              </a:rPr>
              <a:t>"9999 Main Street"</a:t>
            </a:r>
          </a:p>
          <a:p>
            <a:pPr lvl="1"/>
            <a:r>
              <a:rPr lang="en-US" altLang="en-US" sz="2200" dirty="0">
                <a:latin typeface="Consolas" panose="020B0609020204030204" pitchFamily="49" charset="0"/>
              </a:rPr>
              <a:t>"Waltham, Massachusetts"</a:t>
            </a:r>
          </a:p>
          <a:p>
            <a:pPr lvl="1"/>
            <a:r>
              <a:rPr lang="en-US" altLang="en-US" sz="2200" dirty="0">
                <a:latin typeface="Consolas" panose="020B0609020204030204" pitchFamily="49" charset="0"/>
              </a:rPr>
              <a:t>"(201) 555-1212</a:t>
            </a:r>
            <a:r>
              <a:rPr lang="en-US" altLang="en-US" sz="2200" dirty="0" smtClean="0">
                <a:latin typeface="Consolas" panose="020B0609020204030204" pitchFamily="49" charset="0"/>
              </a:rPr>
              <a:t>"</a:t>
            </a:r>
            <a:endParaRPr lang="en-US" altLang="en-US" sz="2200" dirty="0">
              <a:latin typeface="Consolas" panose="020B0609020204030204" pitchFamily="49" charset="0"/>
            </a:endParaRPr>
          </a:p>
        </p:txBody>
      </p:sp>
    </p:spTree>
    <p:extLst>
      <p:ext uri="{BB962C8B-B14F-4D97-AF65-F5344CB8AC3E}">
        <p14:creationId xmlns:p14="http://schemas.microsoft.com/office/powerpoint/2010/main" val="2399557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04925"/>
          </a:xfrm>
        </p:spPr>
        <p:txBody>
          <a:bodyPr anchor="ctr"/>
          <a:lstStyle/>
          <a:p>
            <a:r>
              <a:rPr lang="en-US" sz="2800" dirty="0"/>
              <a:t>Figure 16.15 Demonstrates </a:t>
            </a:r>
            <a:r>
              <a:rPr lang="en-US" sz="2800" dirty="0">
                <a:latin typeface="Consolas" panose="020B0609020204030204" pitchFamily="49" charset="0"/>
              </a:rPr>
              <a:t>Static</a:t>
            </a:r>
            <a:r>
              <a:rPr lang="en-US" sz="2800" dirty="0"/>
              <a:t> Character-Testing and Case-Conversion Methods from </a:t>
            </a:r>
            <a:r>
              <a:rPr lang="en-US" sz="2800" dirty="0">
                <a:latin typeface="Consolas" panose="020B0609020204030204" pitchFamily="49" charset="0"/>
              </a:rPr>
              <a:t>Char </a:t>
            </a:r>
            <a:r>
              <a:rPr lang="en-US" sz="2800" dirty="0" smtClean="0">
                <a:latin typeface="Consolas" panose="020B0609020204030204" pitchFamily="49" charset="0"/>
              </a:rPr>
              <a:t>Struct </a:t>
            </a:r>
            <a:r>
              <a:rPr lang="en-IN" sz="2000" b="0" dirty="0" smtClean="0"/>
              <a:t>(1 of 4)</a:t>
            </a:r>
            <a:endParaRPr lang="en-IN" sz="2000" dirty="0"/>
          </a:p>
        </p:txBody>
      </p:sp>
      <p:pic>
        <p:nvPicPr>
          <p:cNvPr id="3" name="Picture 2" descr="Program code to demonstrate static character-testing and case-conversion methods from char struct. Line 1: forward slash, forward slash, f i g period 16.15, colon, static c h a r methods, period, c s. Line 2: forward slash, forward slash, demonstrates static character-testing and case-conversion methods. Line 3: forward slash, forward slash, from c h a r s t r u c t. Line 4: using system, semicolon. Line 5: blank. Line 6: class static c h a r methods. Line 7: left brace. Line 8, indented once: static void main, left parenthesis, string, left bracket, right bracket, a r g s, right parenthesis. Line 9, indented once: left brace. Line 10, indented twice: console, period, write, left parenthesis, open quotes, enter a character, colon, close quotes, right parenthesis, semicolon. Line 11, indented twice: v a r character = c h a r, period, parse, left parenthesis, console, period, read line, left parenthesis, right parenthesis, right parenthesis, semicolon. Line 12: blank. Line 13, indented twice: console, period, write line, left parenthesis, dollar, open quotes, is digit, colon, left brace c h a r, period, is digit, left parenthesis, character, right parenthesis, right brace, close quotes, right parenthesis, semicolon. Line 14, indented twice: console, period, write line, left parenthesis, dollar, open quotes, is letter, colon, left brace c h a r, period, is letter, left parenthesis, character, right parenthesis, right brace, close quotes, right parenthesis, semicolon. Line 15, indented twice: console, period, write line, left parenthesis. Line 16, indented three times: dollar, open quotes, is letter or digit, colon, left brace c h a r, period, is letter or digit, left parenthesis, character, right parenthesis, right brace, close quotes, right parenthesis, semicolon. Line 17, indented twice: console, period, write line, left parenthesis, dollar, open quotes, is lower case, colon, left brace c h a r, period, is lower, left parenthesis, character, right parenthesis, right brace, close quotes, right parenthesis, semicolon. Line 18, indented twice: console, period, write line, left parenthesis, dollar, open quotes, is upper case, colon, left brace c h a r, period, is upper, left parenthesis, character, right parenthesis, right brace, close quote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73" y="2218275"/>
            <a:ext cx="7630654" cy="3769984"/>
          </a:xfrm>
          <a:prstGeom prst="rect">
            <a:avLst/>
          </a:prstGeom>
        </p:spPr>
      </p:pic>
    </p:spTree>
    <p:extLst>
      <p:ext uri="{BB962C8B-B14F-4D97-AF65-F5344CB8AC3E}">
        <p14:creationId xmlns:p14="http://schemas.microsoft.com/office/powerpoint/2010/main" val="1406791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16.15 Demonstrates </a:t>
            </a:r>
            <a:r>
              <a:rPr lang="en-US" sz="2800" dirty="0">
                <a:latin typeface="Consolas" panose="020B0609020204030204" pitchFamily="49" charset="0"/>
              </a:rPr>
              <a:t>Static</a:t>
            </a:r>
            <a:r>
              <a:rPr lang="en-US" sz="2800" dirty="0"/>
              <a:t> Character-Testing and Case-Conversion Methods from </a:t>
            </a:r>
            <a:r>
              <a:rPr lang="en-US" sz="2800" dirty="0">
                <a:latin typeface="Consolas" panose="020B0609020204030204" pitchFamily="49" charset="0"/>
              </a:rPr>
              <a:t>Char Struct </a:t>
            </a:r>
            <a:r>
              <a:rPr lang="en-IN" sz="2000" b="0" dirty="0" smtClean="0"/>
              <a:t>(2 </a:t>
            </a:r>
            <a:r>
              <a:rPr lang="en-IN" sz="2000" b="0" dirty="0"/>
              <a:t>of 4)</a:t>
            </a:r>
            <a:endParaRPr lang="en-IN" sz="2000" dirty="0"/>
          </a:p>
        </p:txBody>
      </p:sp>
      <p:pic>
        <p:nvPicPr>
          <p:cNvPr id="3" name="Picture 2" descr="Line 19, indented twice: console, period, write line, left parenthesis, dollar, open quotes, to upper case, colon, left brace c h a r, period, to upper, left parenthesis, character, right parenthesis, right brace, close quotes, right parenthesis, semicolon. Line 20, indented twice: console, period, write line, left parenthesis, dollar, open quotes, to lower case, colon, left brace c h a r, period, to lower, left parenthesis, character, right parenthesis, right brace, close quotes, right parenthesis, semicolon. Line 21, indented twice: console, period, write line, left parenthesis. Line 22, indented three times: dollar, open quotes, is punctuation, colon, left brace c h a r, period, is punctuation, left parenthesis, character, right parenthesis, right brace, close quotes, right parenthesis, semicolon. Line 23, indented twice: console, period, write line, left parenthesis, dollar, open quotes, is symbol, colon, left brace c h a r, period, is symbol, left parenthesis, character, right parenthesis, right brace, close quotes, right parenthesis, semicolon. Line 24, indented once: right brace. Line 25: right brace. Line 1: enter a character, colon, a. Line 2: is digit, colon, false. Line 3: is letter, colon, true. Line 4: is letter or digit, colon, true. Line 5: is lower case, colon, false. Line 6: is upper case, colon, true. Line 7: to upper case, colon, a. Line 8: to lower case, colon, a. Line 9: is punctuation, colon, false. Line 10: is symbol, colon, fal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68" y="1958390"/>
            <a:ext cx="7585824" cy="4128341"/>
          </a:xfrm>
          <a:prstGeom prst="rect">
            <a:avLst/>
          </a:prstGeom>
        </p:spPr>
      </p:pic>
    </p:spTree>
    <p:extLst>
      <p:ext uri="{BB962C8B-B14F-4D97-AF65-F5344CB8AC3E}">
        <p14:creationId xmlns:p14="http://schemas.microsoft.com/office/powerpoint/2010/main" val="3113764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16.15 Demonstrates </a:t>
            </a:r>
            <a:r>
              <a:rPr lang="en-US" sz="2800" dirty="0">
                <a:latin typeface="Consolas" panose="020B0609020204030204" pitchFamily="49" charset="0"/>
              </a:rPr>
              <a:t>Static</a:t>
            </a:r>
            <a:r>
              <a:rPr lang="en-US" sz="2800" dirty="0"/>
              <a:t> Character-Testing and Case-Conversion Methods from </a:t>
            </a:r>
            <a:r>
              <a:rPr lang="en-US" sz="2800" dirty="0">
                <a:latin typeface="Consolas" panose="020B0609020204030204" pitchFamily="49" charset="0"/>
              </a:rPr>
              <a:t>Char Struct </a:t>
            </a:r>
            <a:r>
              <a:rPr lang="en-IN" sz="2000" b="0" dirty="0" smtClean="0"/>
              <a:t>(3 </a:t>
            </a:r>
            <a:r>
              <a:rPr lang="en-IN" sz="2000" b="0" dirty="0"/>
              <a:t>of 4)</a:t>
            </a:r>
            <a:endParaRPr lang="en-IN" sz="2000" dirty="0"/>
          </a:p>
        </p:txBody>
      </p:sp>
      <p:pic>
        <p:nvPicPr>
          <p:cNvPr id="3" name="Picture 2" descr="Program code output to demonstrate static character-testing and case-conversion methods from char struct. Line 1: enter a character, colon, 8. Line 2: is digit, colon, true. Line 3: is letter, colon, false. Line 4: is letter or digit, colon, true. Line 5: is lower case, colon, false. Line 6: is upper case, colon, false. Line 7: to upper case, colon, 8. Line 8: to lower case, colon, 8. Line 9: is punctuation, colon, false. Line 10: is symbol, colon, false. Line 1: enter a character, colon, at. Line 2: is digit, colon, false. Line 3: is letter, colon, false. Line 4: is letter or digit, colon, false. Line 5: is lower case, colon, false. Line 6: is upper case, colon, false. Line 7: to upper case, colon, at. Line 8: to lower case, colon, at. Line 9: is punctuation, colon, true. Line 10: is symbol, colon, fal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21" y="1837423"/>
            <a:ext cx="6994432" cy="4306098"/>
          </a:xfrm>
          <a:prstGeom prst="rect">
            <a:avLst/>
          </a:prstGeom>
        </p:spPr>
      </p:pic>
    </p:spTree>
    <p:extLst>
      <p:ext uri="{BB962C8B-B14F-4D97-AF65-F5344CB8AC3E}">
        <p14:creationId xmlns:p14="http://schemas.microsoft.com/office/powerpoint/2010/main" val="25759412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87"/>
            <a:ext cx="8229600" cy="1035425"/>
          </a:xfrm>
        </p:spPr>
        <p:txBody>
          <a:bodyPr anchor="ctr"/>
          <a:lstStyle/>
          <a:p>
            <a:r>
              <a:rPr lang="en-US" sz="2800" dirty="0"/>
              <a:t>Figure 16.15 Demonstrates </a:t>
            </a:r>
            <a:r>
              <a:rPr lang="en-US" sz="2800" dirty="0">
                <a:latin typeface="Consolas" panose="020B0609020204030204" pitchFamily="49" charset="0"/>
              </a:rPr>
              <a:t>Static</a:t>
            </a:r>
            <a:r>
              <a:rPr lang="en-US" sz="2800" dirty="0"/>
              <a:t> Character-Testing and Case-Conversion Methods from </a:t>
            </a:r>
            <a:r>
              <a:rPr lang="en-US" sz="2800" dirty="0">
                <a:latin typeface="Consolas" panose="020B0609020204030204" pitchFamily="49" charset="0"/>
              </a:rPr>
              <a:t>Char Struct </a:t>
            </a:r>
            <a:r>
              <a:rPr lang="en-IN" sz="2000" b="0" dirty="0" smtClean="0"/>
              <a:t>(4 </a:t>
            </a:r>
            <a:r>
              <a:rPr lang="en-IN" sz="2000" b="0" dirty="0"/>
              <a:t>of 4)</a:t>
            </a:r>
            <a:endParaRPr lang="en-IN" sz="2000" dirty="0"/>
          </a:p>
        </p:txBody>
      </p:sp>
      <p:pic>
        <p:nvPicPr>
          <p:cNvPr id="3" name="Picture 2" descr="Line 1: enter a character, colon, m. Line 2: is digit, colon, false. Line 3: is letter, colon, true. Line 4: is letter or digit, colon, true. Line 5: is lower case, colon, true. Line 6: is upper case, colon, false. Line 7: to upper case, colon, m. Line 8: to lower case, colon, m. Line 9: is punctuation, colon, false. Line 10: is symbol, colon, false. Line 1: enter a character, colon, +. Line 2: is digit, colon, false. Line 3: is letter, colon, false. Line 4: is letter or digit, colon, false. Line 5: is lower case, colon, false. Line 6: is upper case, colon, false. Line 7: to upper case, colon, +. Line 8: to lower case, colon, +. Line 9: is punctuation, colon, false. Line 10: is symbol, colon, tru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12" y="1879297"/>
            <a:ext cx="7064376" cy="4349159"/>
          </a:xfrm>
          <a:prstGeom prst="rect">
            <a:avLst/>
          </a:prstGeom>
        </p:spPr>
      </p:pic>
    </p:spTree>
    <p:extLst>
      <p:ext uri="{BB962C8B-B14F-4D97-AF65-F5344CB8AC3E}">
        <p14:creationId xmlns:p14="http://schemas.microsoft.com/office/powerpoint/2010/main" val="721214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16.2 Fundamentals of Characters and Strings </a:t>
            </a:r>
            <a:r>
              <a:rPr lang="en-US" sz="2000" b="0" dirty="0" smtClean="0"/>
              <a:t>(4 </a:t>
            </a:r>
            <a:r>
              <a:rPr lang="en-US" sz="2000" b="0" dirty="0"/>
              <a:t>of </a:t>
            </a:r>
            <a:r>
              <a:rPr lang="en-US" sz="2000" b="0" dirty="0" smtClean="0"/>
              <a:t>6)</a:t>
            </a:r>
            <a:endParaRPr lang="en-IN" dirty="0"/>
          </a:p>
        </p:txBody>
      </p:sp>
      <p:sp>
        <p:nvSpPr>
          <p:cNvPr id="3" name="Text Placeholder 2"/>
          <p:cNvSpPr>
            <a:spLocks noGrp="1"/>
          </p:cNvSpPr>
          <p:nvPr>
            <p:ph type="body" idx="1"/>
          </p:nvPr>
        </p:nvSpPr>
        <p:spPr>
          <a:xfrm>
            <a:off x="457200" y="1600200"/>
            <a:ext cx="8229600" cy="782782"/>
          </a:xfrm>
        </p:spPr>
        <p:txBody>
          <a:bodyPr/>
          <a:lstStyle/>
          <a:p>
            <a:r>
              <a:rPr lang="en-US" sz="2200" dirty="0">
                <a:latin typeface="+mn-lt"/>
              </a:rPr>
              <a:t>A declaration can assign a </a:t>
            </a:r>
            <a:r>
              <a:rPr lang="en-US" sz="2200" dirty="0">
                <a:latin typeface="Consolas" panose="020B0609020204030204" pitchFamily="49" charset="0"/>
              </a:rPr>
              <a:t>string</a:t>
            </a:r>
            <a:r>
              <a:rPr lang="en-US" sz="2200" dirty="0">
                <a:latin typeface="+mn-lt"/>
              </a:rPr>
              <a:t> literal to a </a:t>
            </a:r>
            <a:r>
              <a:rPr lang="en-US" sz="2200" dirty="0">
                <a:latin typeface="Consolas" panose="020B0609020204030204" pitchFamily="49" charset="0"/>
              </a:rPr>
              <a:t>string</a:t>
            </a:r>
            <a:r>
              <a:rPr lang="en-US" sz="2200" dirty="0">
                <a:latin typeface="+mn-lt"/>
              </a:rPr>
              <a:t> reference. The </a:t>
            </a:r>
            <a:r>
              <a:rPr lang="en-US" sz="2200" dirty="0" smtClean="0">
                <a:latin typeface="+mn-lt"/>
              </a:rPr>
              <a:t>declaration</a:t>
            </a:r>
          </a:p>
          <a:p>
            <a:pPr lvl="1"/>
            <a:r>
              <a:rPr lang="en-US" sz="2200" dirty="0">
                <a:latin typeface="+mn-lt"/>
              </a:rPr>
              <a:t> </a:t>
            </a:r>
          </a:p>
        </p:txBody>
      </p:sp>
      <p:pic>
        <p:nvPicPr>
          <p:cNvPr id="5" name="Picture 4" descr="String color equals double quote blue double quote semicolon"/>
          <p:cNvPicPr>
            <a:picLocks noChangeAspect="1"/>
          </p:cNvPicPr>
          <p:nvPr/>
        </p:nvPicPr>
        <p:blipFill rotWithShape="1">
          <a:blip r:embed="rId2"/>
          <a:srcRect l="9662" t="14616" r="4981" b="26565"/>
          <a:stretch/>
        </p:blipFill>
        <p:spPr>
          <a:xfrm>
            <a:off x="1296286" y="2457537"/>
            <a:ext cx="3266520" cy="341151"/>
          </a:xfrm>
          <a:prstGeom prst="rect">
            <a:avLst/>
          </a:prstGeom>
        </p:spPr>
      </p:pic>
    </p:spTree>
    <p:extLst>
      <p:ext uri="{BB962C8B-B14F-4D97-AF65-F5344CB8AC3E}">
        <p14:creationId xmlns:p14="http://schemas.microsoft.com/office/powerpoint/2010/main" val="2447348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16.1</a:t>
            </a:r>
          </a:p>
        </p:txBody>
      </p:sp>
      <p:sp>
        <p:nvSpPr>
          <p:cNvPr id="3" name="Text Placeholder 2"/>
          <p:cNvSpPr>
            <a:spLocks noGrp="1"/>
          </p:cNvSpPr>
          <p:nvPr>
            <p:ph type="body" idx="1"/>
          </p:nvPr>
        </p:nvSpPr>
        <p:spPr/>
        <p:txBody>
          <a:bodyPr/>
          <a:lstStyle/>
          <a:p>
            <a:pPr marL="0" indent="0">
              <a:buNone/>
              <a:tabLst/>
            </a:pPr>
            <a:r>
              <a:rPr lang="en-IN" sz="2400" dirty="0">
                <a:latin typeface="+mn-lt"/>
              </a:rPr>
              <a:t>If there are multiple occurrences of the same </a:t>
            </a:r>
            <a:r>
              <a:rPr lang="en-IN" sz="2400" dirty="0">
                <a:latin typeface="Consolas" panose="020B0609020204030204" pitchFamily="49" charset="0"/>
              </a:rPr>
              <a:t>string</a:t>
            </a:r>
            <a:r>
              <a:rPr lang="en-IN" sz="2400" dirty="0">
                <a:latin typeface="+mn-lt"/>
              </a:rPr>
              <a:t> </a:t>
            </a:r>
            <a:r>
              <a:rPr lang="en-IN" sz="2400" dirty="0" smtClean="0">
                <a:latin typeface="+mn-lt"/>
              </a:rPr>
              <a:t>literal object </a:t>
            </a:r>
            <a:r>
              <a:rPr lang="en-IN" sz="2400" dirty="0">
                <a:latin typeface="+mn-lt"/>
              </a:rPr>
              <a:t>in an app, a single </a:t>
            </a:r>
            <a:r>
              <a:rPr lang="en-IN" sz="2400" dirty="0" smtClean="0">
                <a:latin typeface="+mn-lt"/>
              </a:rPr>
              <a:t>copy of </a:t>
            </a:r>
            <a:r>
              <a:rPr lang="en-IN" sz="2400" dirty="0">
                <a:latin typeface="+mn-lt"/>
              </a:rPr>
              <a:t>it will be referenced from each location in the program that uses that </a:t>
            </a:r>
            <a:r>
              <a:rPr lang="en-IN" sz="2400" dirty="0" smtClean="0">
                <a:latin typeface="Consolas" panose="020B0609020204030204" pitchFamily="49" charset="0"/>
              </a:rPr>
              <a:t>string</a:t>
            </a:r>
            <a:r>
              <a:rPr lang="en-IN" sz="2400" dirty="0" smtClean="0">
                <a:latin typeface="+mn-lt"/>
              </a:rPr>
              <a:t> </a:t>
            </a:r>
            <a:r>
              <a:rPr lang="en-IN" sz="2400" dirty="0">
                <a:latin typeface="+mn-lt"/>
              </a:rPr>
              <a:t>literal. </a:t>
            </a:r>
            <a:r>
              <a:rPr lang="en-IN" sz="2400" dirty="0" smtClean="0">
                <a:latin typeface="+mn-lt"/>
              </a:rPr>
              <a:t>It’s possible </a:t>
            </a:r>
            <a:r>
              <a:rPr lang="en-IN" sz="2400" dirty="0">
                <a:latin typeface="+mn-lt"/>
              </a:rPr>
              <a:t>to share the object in this manner, because </a:t>
            </a:r>
            <a:r>
              <a:rPr lang="en-IN" sz="2400" dirty="0">
                <a:latin typeface="Consolas" panose="020B0609020204030204" pitchFamily="49" charset="0"/>
              </a:rPr>
              <a:t>string</a:t>
            </a:r>
            <a:r>
              <a:rPr lang="en-IN" sz="2400" dirty="0">
                <a:latin typeface="+mn-lt"/>
              </a:rPr>
              <a:t> literal objects are </a:t>
            </a:r>
            <a:r>
              <a:rPr lang="en-IN" sz="2400" dirty="0" smtClean="0">
                <a:latin typeface="+mn-lt"/>
              </a:rPr>
              <a:t>implicitly constant</a:t>
            </a:r>
            <a:r>
              <a:rPr lang="en-IN" sz="2400" dirty="0">
                <a:latin typeface="+mn-lt"/>
              </a:rPr>
              <a:t>. Such sharing conserves memory.</a:t>
            </a:r>
          </a:p>
        </p:txBody>
      </p:sp>
    </p:spTree>
    <p:extLst>
      <p:ext uri="{BB962C8B-B14F-4D97-AF65-F5344CB8AC3E}">
        <p14:creationId xmlns:p14="http://schemas.microsoft.com/office/powerpoint/2010/main" val="2428089363"/>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8725</TotalTime>
  <Words>2314</Words>
  <Application>Microsoft Office PowerPoint</Application>
  <PresentationFormat>On-screen Show (4:3)</PresentationFormat>
  <Paragraphs>184</Paragraphs>
  <Slides>74</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2" baseType="lpstr">
      <vt:lpstr>Arial</vt:lpstr>
      <vt:lpstr>Consolas</vt:lpstr>
      <vt:lpstr>Noto Sans Symbols</vt:lpstr>
      <vt:lpstr>Times New Roman</vt:lpstr>
      <vt:lpstr>Verdana</vt:lpstr>
      <vt:lpstr>508 Lecture</vt:lpstr>
      <vt:lpstr>1_508 Lecture</vt:lpstr>
      <vt:lpstr>Equation</vt:lpstr>
      <vt:lpstr>Visual C sharp® How to Program</vt:lpstr>
      <vt:lpstr>Learning Objectives</vt:lpstr>
      <vt:lpstr>Outline (1 of 2)</vt:lpstr>
      <vt:lpstr>Outline (2 of 2)</vt:lpstr>
      <vt:lpstr>16.2 Fundamentals of Characters and Strings (1 of 6)</vt:lpstr>
      <vt:lpstr>16.2 Fundamentals of Characters and Strings (2 of 6)</vt:lpstr>
      <vt:lpstr>16.2 Fundamentals of Characters and Strings (3 of 6)</vt:lpstr>
      <vt:lpstr>16.2 Fundamentals of Characters and Strings (4 of 6)</vt:lpstr>
      <vt:lpstr>Performance Tip 16.1</vt:lpstr>
      <vt:lpstr>16.2 Fundamentals of Characters and Strings (5 of 6)</vt:lpstr>
      <vt:lpstr>16.2 Fundamentals of Characters and Strings (6 of 6)</vt:lpstr>
      <vt:lpstr>16.3 String Constructors</vt:lpstr>
      <vt:lpstr>Figure 16.1 Demonstrating String Class Constructors (1 of 2)</vt:lpstr>
      <vt:lpstr>Figure 16.1 Demonstrating String Class Constructors (2 of 2)</vt:lpstr>
      <vt:lpstr>Software Engineering Observation 16.1</vt:lpstr>
      <vt:lpstr>16.4 String Indexer, Length Property and CopyTo Method</vt:lpstr>
      <vt:lpstr>Figure 16.2 String indexer, Length property and CopyTo method (1 of 3)</vt:lpstr>
      <vt:lpstr>Figure 16.2 String indexer, Length property and CopyTo method (2 of 3)</vt:lpstr>
      <vt:lpstr>Figure 16.2 String indexer, Length property and CopyTo method (3 of 3)</vt:lpstr>
      <vt:lpstr>Common Programming Error 16.1</vt:lpstr>
      <vt:lpstr>16.5 Comparing Strings (1 of 2)</vt:lpstr>
      <vt:lpstr>Figure 16.3 Comparing Strings (1 of 4)</vt:lpstr>
      <vt:lpstr>Figure 16.3 Comparing Strings (2 of 4)</vt:lpstr>
      <vt:lpstr>Figure 16.3 Comparing Strings (3 of 4)</vt:lpstr>
      <vt:lpstr>Figure 16.3 Comparing Strings (4 of 4)</vt:lpstr>
      <vt:lpstr>16.5 Comparing Strings (2 of 2)</vt:lpstr>
      <vt:lpstr>Figure 16.4 Demonstrating StartsWith and EndsWith methods (1 of 2)</vt:lpstr>
      <vt:lpstr>Figure 16.4 Demonstrating StartsWith and EndsWith methods (2 of 2)</vt:lpstr>
      <vt:lpstr>16.6 Locating Characters and Substrings in Strings</vt:lpstr>
      <vt:lpstr>Figure 16.5 Using String-Searching Methods (1 of 5)</vt:lpstr>
      <vt:lpstr>Figure 16.5 Using String-Searching Methods (2 of 5)</vt:lpstr>
      <vt:lpstr>Figure 16.5 Using String-Searching Methods (3 of 5)</vt:lpstr>
      <vt:lpstr>Figure 16.5 Using String-Searching Methods (4 of 5)</vt:lpstr>
      <vt:lpstr>Figure 16.5 Using String-Searching Methods (5 of 5)</vt:lpstr>
      <vt:lpstr>Common Programming Error 16.2</vt:lpstr>
      <vt:lpstr>16.7 Extracting Substrings from Strings</vt:lpstr>
      <vt:lpstr>Figure 16.6 Demonstrating the String Substring Method</vt:lpstr>
      <vt:lpstr>16.8 Concatenating Strings</vt:lpstr>
      <vt:lpstr>Figure 16.7: Demonstrating String Class Concat Method (1 of 2)</vt:lpstr>
      <vt:lpstr>Figure 16.7: Demonstrating String Class Concat Method (2 of 2)</vt:lpstr>
      <vt:lpstr>16.9 Miscellaneous string Methods</vt:lpstr>
      <vt:lpstr>Figure 16.8 Demonstrating String Methods Replace, ToLower, ToUpper and Trim (1 of 3)</vt:lpstr>
      <vt:lpstr>Figure 16.8 Demonstrating String Methods Replace, ToLower, ToUpper and Trim (2 of 3)</vt:lpstr>
      <vt:lpstr>Figure 16.8 Demonstrating String Methods Replace, ToLower, ToUpper and Trim (3 of 3)</vt:lpstr>
      <vt:lpstr>16.11 Class StringBuilder (1 of 3)</vt:lpstr>
      <vt:lpstr>16.11 Class StringBuilder (2 of 3)</vt:lpstr>
      <vt:lpstr>Performance Tip 16.2</vt:lpstr>
      <vt:lpstr>16.11 Class StringBuilder (3 of 3)</vt:lpstr>
      <vt:lpstr>Figure 16.9 Demonstrating StringBuilder Class Constructors</vt:lpstr>
      <vt:lpstr>16.11 Length and Capacity Properties, EnsureCapacity Method and Indexer of Class StringBuilder</vt:lpstr>
      <vt:lpstr>Figure 16.10 StringBuilder size manipulation (1 of 2)</vt:lpstr>
      <vt:lpstr>Figure 16.10 StringBuilder size manipulation (2 of 2)</vt:lpstr>
      <vt:lpstr>16.12 Append and AppendFormat Methods of Class StringBuilder (1 of 2)</vt:lpstr>
      <vt:lpstr>Figure 16.11 Demonstrating StringBuilder Append methods (1 of 3)</vt:lpstr>
      <vt:lpstr>Figure 16.11 Demonstrating StringBuilder Append methods (2 of 3)</vt:lpstr>
      <vt:lpstr>Figure 16.11 Demonstrating StringBuilder Append methods (3 of 3)</vt:lpstr>
      <vt:lpstr>16.12 Append and AppendFormat Methods of Class StringBuilder (2 of 2)</vt:lpstr>
      <vt:lpstr>Figure 16.12 Demonstrating Method AppendFormat (1 of 3)</vt:lpstr>
      <vt:lpstr>Figure 16.12 Demonstrating Method AppendFormat (2 of 3)</vt:lpstr>
      <vt:lpstr>Figure 16.12 Demonstrating Method AppendFormat (3 of 3)</vt:lpstr>
      <vt:lpstr>16.13 Insert, Remove and Replace Methods of Class StringBuilder (1 of 3)</vt:lpstr>
      <vt:lpstr>16.13 Insert, Remove and Replace Methods of Class StringBuilder (2 of 3)</vt:lpstr>
      <vt:lpstr>Figure 16.13 Demonstrating methods Insert and Remove of class StringBuilder (1 of 3)</vt:lpstr>
      <vt:lpstr>Figure 16.13 Demonstrating methods Insert and Remove of class StringBuilder (2 of 3)</vt:lpstr>
      <vt:lpstr>Figure 16.13 Demonstrating methods Insert and Remove of class StringBuilder (3 of 3)</vt:lpstr>
      <vt:lpstr>16.13 Insert, Remove and Replace Methods of Class StringBuilder (3 of 3)</vt:lpstr>
      <vt:lpstr>Figure 16.14 Demonstrating method Replace (1 of 2)</vt:lpstr>
      <vt:lpstr>Figure 16.14 Demonstrating method Replace (2 of 2)</vt:lpstr>
      <vt:lpstr>16.14 Char Methods</vt:lpstr>
      <vt:lpstr>Figure 16.15 Demonstrates Static Character-Testing and Case-Conversion Methods from Char Struct (1 of 4)</vt:lpstr>
      <vt:lpstr>Figure 16.15 Demonstrates Static Character-Testing and Case-Conversion Methods from Char Struct (2 of 4)</vt:lpstr>
      <vt:lpstr>Figure 16.15 Demonstrates Static Character-Testing and Case-Conversion Methods from Char Struct (3 of 4)</vt:lpstr>
      <vt:lpstr>Figure 16.15 Demonstrates Static Character-Testing and Case-Conversion Methods from Char Struct (4 of 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965</cp:revision>
  <dcterms:modified xsi:type="dcterms:W3CDTF">2018-03-02T04:40:46Z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